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2"/>
  </p:notesMasterIdLst>
  <p:sldIdLst>
    <p:sldId id="256" r:id="rId2"/>
    <p:sldId id="333" r:id="rId3"/>
    <p:sldId id="341" r:id="rId4"/>
    <p:sldId id="342" r:id="rId5"/>
    <p:sldId id="332" r:id="rId6"/>
    <p:sldId id="335" r:id="rId7"/>
    <p:sldId id="336" r:id="rId8"/>
    <p:sldId id="340" r:id="rId9"/>
    <p:sldId id="303" r:id="rId10"/>
    <p:sldId id="337" r:id="rId11"/>
    <p:sldId id="304" r:id="rId12"/>
    <p:sldId id="306" r:id="rId13"/>
    <p:sldId id="344" r:id="rId14"/>
    <p:sldId id="345" r:id="rId15"/>
    <p:sldId id="307" r:id="rId16"/>
    <p:sldId id="312" r:id="rId17"/>
    <p:sldId id="311" r:id="rId18"/>
    <p:sldId id="308" r:id="rId19"/>
    <p:sldId id="309" r:id="rId20"/>
    <p:sldId id="343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56EB0-E85B-4FB1-BA66-E9A24E69DDC2}" type="datetimeFigureOut">
              <a:rPr lang="ko-KR" altLang="en-US" smtClean="0"/>
              <a:t>2016-07-28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BE187-4B3D-46EE-9B95-A1F1EACC8B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42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BE187-4B3D-46EE-9B95-A1F1EACC8B8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3616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kumimoji="0" lang="en-US"/>
          </a:p>
        </p:txBody>
      </p:sp>
      <p:grpSp>
        <p:nvGrpSpPr>
          <p:cNvPr id="5" name="그룹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자유형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/>
              </a:pPr>
              <a:endParaRPr kumimoji="0" lang="en-US"/>
            </a:p>
          </p:txBody>
        </p:sp>
        <p:cxnSp>
          <p:nvCxnSpPr>
            <p:cNvPr id="10" name="직선 연결선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ko-KR" altLang="en-US"/>
              <a:t>마스터 부제목 스타일 편집</a:t>
            </a:r>
            <a:endParaRPr lang="en-US"/>
          </a:p>
        </p:txBody>
      </p:sp>
      <p:sp>
        <p:nvSpPr>
          <p:cNvPr id="11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12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13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FF8AA73-83C4-4277-A6DA-D375B40161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199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1AFD5-1FDF-4493-BFFE-035D821446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053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7079-B8EA-4FBB-B1E5-A52DE0F893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118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71D5-4851-4E82-AA36-FCE7C376EE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952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갈매기형 수장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0">
              <a:defRPr/>
            </a:pPr>
            <a:endParaRPr kumimoji="0" lang="en-US"/>
          </a:p>
        </p:txBody>
      </p:sp>
      <p:sp>
        <p:nvSpPr>
          <p:cNvPr id="5" name="갈매기형 수장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0">
              <a:defRPr/>
            </a:pP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9910A4-6D02-4B23-BE81-3860F3D72F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3125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EAAC45-EA5F-41C9-B72E-FA350198FE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9720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220EA0-FD9A-4E76-80FF-66FD824DE72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7050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62BD03-2D5A-4103-9988-E9B107757E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107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3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4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56A23-CEA9-4D2A-AD99-767FB34BDD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210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E5DF7F-797E-4A20-B47E-7CE316ED57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04939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6" name="자유형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7" name="직각 삼각형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갈매기형 수장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0">
              <a:defRPr/>
            </a:pPr>
            <a:endParaRPr kumimoji="0" lang="en-US"/>
          </a:p>
        </p:txBody>
      </p:sp>
      <p:sp>
        <p:nvSpPr>
          <p:cNvPr id="10" name="갈매기형 수장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0">
              <a:defRPr/>
            </a:pP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ko-KR" altLang="en-US" noProof="0"/>
              <a:t>그림을 추가하려면 아이콘을 클릭하십시오</a:t>
            </a:r>
            <a:endParaRPr lang="en-US" noProof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3DDACA8-6858-47E8-8795-7760E51772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5662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033" name="텍스트 개체 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C9EEA7-5AE0-4F5B-8E60-3317EFBAA5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5" r:id="rId2"/>
    <p:sldLayoutId id="2147483780" r:id="rId3"/>
    <p:sldLayoutId id="2147483781" r:id="rId4"/>
    <p:sldLayoutId id="2147483782" r:id="rId5"/>
    <p:sldLayoutId id="2147483783" r:id="rId6"/>
    <p:sldLayoutId id="2147483776" r:id="rId7"/>
    <p:sldLayoutId id="2147483784" r:id="rId8"/>
    <p:sldLayoutId id="2147483785" r:id="rId9"/>
    <p:sldLayoutId id="2147483777" r:id="rId10"/>
    <p:sldLayoutId id="2147483778" r:id="rId11"/>
  </p:sldLayoutIdLst>
  <p:hf sldNum="0" hdr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 pitchFamily="50" charset="-127"/>
        </a:defRPr>
      </a:lvl9pPr>
      <a:extLst/>
    </p:titleStyle>
    <p:bodyStyle>
      <a:lvl1pPr marL="365125" indent="-255588" algn="l" rtl="0" eaLnBrk="0" fontAlgn="base" latinLnBrk="1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latinLnBrk="1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latinLnBrk="1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latinLnBrk="1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latinLnBrk="1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knowhow.or.kr/archives/?mode=view&amp;bId=340&amp;order=ITEM_PROD_END_DD&amp;sort=desc&amp;order2=boardData.ITEM_ID&amp;sort2=asc&amp;FRM_P_ID=15&amp;id=2046291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ni.co.kr/arti/politics/bluehouse/216073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28775"/>
            <a:ext cx="7772400" cy="19716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/>
              <a:t>노무현과 정치인대통령론</a:t>
            </a:r>
            <a:endParaRPr lang="ko-KR" altLang="en-US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92600"/>
            <a:ext cx="7058025" cy="13462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ko-KR" altLang="en-US" sz="2800" dirty="0"/>
              <a:t>김 종 철</a:t>
            </a:r>
            <a:endParaRPr lang="en-US" altLang="ko-KR" sz="2800" dirty="0"/>
          </a:p>
          <a:p>
            <a:pPr marR="0" eaLnBrk="1" hangingPunct="1">
              <a:lnSpc>
                <a:spcPct val="80000"/>
              </a:lnSpc>
            </a:pPr>
            <a:endParaRPr lang="en-US" altLang="ko-KR" sz="1800" dirty="0"/>
          </a:p>
          <a:p>
            <a:pPr marR="0" eaLnBrk="1" hangingPunct="1">
              <a:lnSpc>
                <a:spcPct val="80000"/>
              </a:lnSpc>
            </a:pPr>
            <a:r>
              <a:rPr lang="ko-KR" altLang="en-US" sz="1800" dirty="0"/>
              <a:t>연세대 법학전문대학원</a:t>
            </a:r>
          </a:p>
          <a:p>
            <a:pPr marR="0" eaLnBrk="1" hangingPunct="1">
              <a:lnSpc>
                <a:spcPct val="80000"/>
              </a:lnSpc>
            </a:pPr>
            <a:endParaRPr lang="ko-KR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684166"/>
          </a:xfrm>
        </p:spPr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ko-KR" altLang="en-US" sz="2400" dirty="0"/>
              <a:t>국가원수로서의</a:t>
            </a:r>
            <a:r>
              <a:rPr lang="en-US" altLang="ko-KR" sz="2400" dirty="0"/>
              <a:t> </a:t>
            </a:r>
            <a:r>
              <a:rPr lang="ko-KR" altLang="en-US" sz="2400"/>
              <a:t>대통령</a:t>
            </a:r>
            <a:endParaRPr lang="en-US" altLang="ko-KR" sz="2400" dirty="0"/>
          </a:p>
          <a:p>
            <a:pPr marL="603250" lvl="2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ko-KR" altLang="en-US" sz="2300" dirty="0"/>
              <a:t>국정통합의 상징</a:t>
            </a:r>
            <a:r>
              <a:rPr lang="en-US" altLang="ko-KR" sz="2300" dirty="0"/>
              <a:t>=</a:t>
            </a:r>
            <a:r>
              <a:rPr lang="ko-KR" altLang="en-US" sz="2300"/>
              <a:t>의전적 지위</a:t>
            </a:r>
            <a:r>
              <a:rPr lang="en-US" altLang="ko-KR" sz="2000" dirty="0"/>
              <a:t>(CF.</a:t>
            </a:r>
            <a:r>
              <a:rPr lang="ko-KR" altLang="en-US" sz="2000"/>
              <a:t>입헌군주제의 국왕</a:t>
            </a:r>
            <a:r>
              <a:rPr lang="en-US" altLang="ko-KR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ko-KR" altLang="en-US" dirty="0"/>
              <a:t>전통적 견해</a:t>
            </a:r>
            <a:r>
              <a:rPr lang="en-US" altLang="ko-KR" dirty="0"/>
              <a:t>: </a:t>
            </a:r>
            <a:r>
              <a:rPr lang="ko-KR" altLang="en-US"/>
              <a:t>국가원수의 대내적 우월성을 인정하는 입장</a:t>
            </a:r>
          </a:p>
          <a:p>
            <a:pPr lvl="1">
              <a:lnSpc>
                <a:spcPct val="90000"/>
              </a:lnSpc>
            </a:pPr>
            <a:r>
              <a:rPr lang="ko-KR" altLang="en-US" dirty="0" err="1"/>
              <a:t>변형설</a:t>
            </a:r>
            <a:r>
              <a:rPr lang="en-US" altLang="ko-KR" dirty="0"/>
              <a:t>: </a:t>
            </a:r>
            <a:r>
              <a:rPr lang="ko-KR" altLang="en-US"/>
              <a:t>대내적 우월성을 인정하지 않지만 최고책임자로서의 지위는 인정하는 설</a:t>
            </a:r>
          </a:p>
          <a:p>
            <a:pPr lvl="1">
              <a:lnSpc>
                <a:spcPct val="90000"/>
              </a:lnSpc>
            </a:pPr>
            <a:r>
              <a:rPr lang="ko-KR" altLang="en-US" dirty="0"/>
              <a:t>사견</a:t>
            </a:r>
            <a:r>
              <a:rPr lang="en-US" altLang="ko-KR" dirty="0"/>
              <a:t>: </a:t>
            </a:r>
            <a:r>
              <a:rPr lang="ko-KR" altLang="en-US"/>
              <a:t>권력분립의 원칙에 이질적인 우월성을 인정할 만한 필연성이 없음</a:t>
            </a:r>
          </a:p>
          <a:p>
            <a:pPr lvl="2">
              <a:lnSpc>
                <a:spcPct val="90000"/>
              </a:lnSpc>
            </a:pPr>
            <a:r>
              <a:rPr lang="ko-KR" altLang="en-US" dirty="0"/>
              <a:t>국정의 통합은 절차적 요건이지 실체적 </a:t>
            </a:r>
            <a:r>
              <a:rPr lang="ko-KR" altLang="en-US" dirty="0" err="1"/>
              <a:t>목표아님</a:t>
            </a:r>
            <a:endParaRPr lang="ko-KR" altLang="en-US" dirty="0"/>
          </a:p>
          <a:p>
            <a:pPr lvl="2">
              <a:lnSpc>
                <a:spcPct val="90000"/>
              </a:lnSpc>
            </a:pPr>
            <a:r>
              <a:rPr lang="ko-KR" altLang="en-US" dirty="0"/>
              <a:t>전체주의적 경향의 잔재</a:t>
            </a:r>
          </a:p>
          <a:p>
            <a:pPr lvl="2">
              <a:lnSpc>
                <a:spcPct val="90000"/>
              </a:lnSpc>
            </a:pPr>
            <a:r>
              <a:rPr lang="ko-KR" altLang="en-US" dirty="0"/>
              <a:t>유신헌법에서 기원함</a:t>
            </a:r>
            <a:endParaRPr lang="en-US" altLang="ko-KR" sz="2000" dirty="0"/>
          </a:p>
          <a:p>
            <a:pPr marL="603250" lvl="2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ko-KR" altLang="en-US" sz="2200" dirty="0"/>
              <a:t>진정한 통합이란 무엇인가</a:t>
            </a:r>
            <a:r>
              <a:rPr lang="en-US" altLang="ko-KR" sz="2200" dirty="0"/>
              <a:t>?</a:t>
            </a:r>
          </a:p>
          <a:p>
            <a:pPr marL="887412" lvl="3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ko-KR" altLang="en-US" sz="2000" dirty="0"/>
              <a:t>부패와 반칙이 없는 사회 </a:t>
            </a:r>
            <a:r>
              <a:rPr lang="en-US" altLang="ko-KR" sz="2000" dirty="0"/>
              <a:t>v </a:t>
            </a:r>
            <a:r>
              <a:rPr lang="ko-KR" altLang="en-US" sz="2000"/>
              <a:t>기득권이 과잉 존중되는 사회</a:t>
            </a:r>
            <a:endParaRPr lang="en-US" altLang="ko-KR" sz="2000" dirty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ko-KR" altLang="en-US" sz="2400" dirty="0"/>
              <a:t>정부수반으로서의 대통령</a:t>
            </a:r>
            <a:r>
              <a:rPr lang="en-US" altLang="ko-KR" sz="2400" dirty="0"/>
              <a:t>=</a:t>
            </a:r>
            <a:r>
              <a:rPr lang="ko-KR" altLang="en-US" sz="2400"/>
              <a:t>삼권의 한 부분</a:t>
            </a:r>
            <a:endParaRPr lang="en-US" altLang="ko-KR" sz="2400" dirty="0"/>
          </a:p>
          <a:p>
            <a:pPr marL="109537" indent="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대통령의 기본적 지위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502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/>
          <a:lstStyle/>
          <a:p>
            <a:r>
              <a:rPr lang="ko-KR" altLang="en-US" sz="2400" dirty="0"/>
              <a:t>정치적 국가기관으로서의 대통령</a:t>
            </a:r>
            <a:endParaRPr lang="en-US" altLang="ko-KR" sz="2400" dirty="0"/>
          </a:p>
          <a:p>
            <a:pPr lvl="1"/>
            <a:r>
              <a:rPr lang="ko-KR" altLang="en-US" sz="2400" dirty="0" err="1"/>
              <a:t>선출직</a:t>
            </a:r>
            <a:r>
              <a:rPr lang="ko-KR" altLang="en-US" sz="2400" dirty="0"/>
              <a:t> 국민대표기관의 정치성</a:t>
            </a:r>
            <a:r>
              <a:rPr lang="en-US" altLang="ko-KR" sz="2400" dirty="0"/>
              <a:t>(cf.</a:t>
            </a:r>
            <a:r>
              <a:rPr lang="ko-KR" altLang="en-US" sz="2400" dirty="0"/>
              <a:t>국회의원</a:t>
            </a:r>
            <a:r>
              <a:rPr lang="en-US" altLang="ko-KR" sz="2400" dirty="0"/>
              <a:t>)</a:t>
            </a:r>
          </a:p>
          <a:p>
            <a:pPr lvl="1"/>
            <a:r>
              <a:rPr lang="ko-KR" altLang="en-US" sz="2400" dirty="0"/>
              <a:t>대통령선거의 헌법적 의미</a:t>
            </a:r>
            <a:r>
              <a:rPr lang="en-US" altLang="ko-KR" sz="2400" dirty="0"/>
              <a:t>:</a:t>
            </a:r>
            <a:r>
              <a:rPr lang="ko-KR" altLang="en-US" sz="2400" dirty="0"/>
              <a:t>행정권담당 정부의 수반 정치적 선출</a:t>
            </a:r>
            <a:endParaRPr lang="en-US" altLang="ko-KR" sz="2400" dirty="0"/>
          </a:p>
          <a:p>
            <a:pPr lvl="2"/>
            <a:r>
              <a:rPr lang="ko-KR" altLang="en-US" sz="2400" dirty="0"/>
              <a:t>선거공약이행의무</a:t>
            </a:r>
            <a:r>
              <a:rPr lang="en-US" altLang="ko-KR" sz="2400" dirty="0"/>
              <a:t>(</a:t>
            </a:r>
            <a:r>
              <a:rPr lang="ko-KR" altLang="en-US" sz="2400" dirty="0"/>
              <a:t>주권자인 국민과의 약속</a:t>
            </a:r>
            <a:r>
              <a:rPr lang="en-US" altLang="ko-KR" sz="2400" dirty="0"/>
              <a:t>)=</a:t>
            </a:r>
            <a:r>
              <a:rPr lang="ko-KR" altLang="en-US" sz="2400" dirty="0"/>
              <a:t>입법권을 가진 국회와의 정치협상 필수적</a:t>
            </a:r>
            <a:endParaRPr lang="en-US" altLang="ko-KR" sz="2400" dirty="0"/>
          </a:p>
          <a:p>
            <a:pPr lvl="2"/>
            <a:r>
              <a:rPr lang="ko-KR" altLang="en-US" sz="2400" dirty="0"/>
              <a:t>책임정치의무</a:t>
            </a:r>
            <a:r>
              <a:rPr lang="en-US" altLang="ko-KR" sz="2400" dirty="0"/>
              <a:t>(</a:t>
            </a:r>
            <a:r>
              <a:rPr lang="ko-KR" altLang="en-US" sz="2400" dirty="0"/>
              <a:t>단임제</a:t>
            </a:r>
            <a:r>
              <a:rPr lang="en-US" altLang="ko-KR" sz="2400" dirty="0"/>
              <a:t>/</a:t>
            </a:r>
            <a:r>
              <a:rPr lang="ko-KR" altLang="en-US" sz="2400" dirty="0"/>
              <a:t>정당민주주의</a:t>
            </a:r>
            <a:r>
              <a:rPr lang="en-US" altLang="ko-KR" sz="2400" dirty="0"/>
              <a:t>)=</a:t>
            </a:r>
            <a:r>
              <a:rPr lang="ko-KR" altLang="en-US" sz="2400" dirty="0"/>
              <a:t>일인집권이 아닌 정당집권</a:t>
            </a:r>
            <a:r>
              <a:rPr lang="en-US" altLang="ko-KR" sz="2400" dirty="0"/>
              <a:t>(</a:t>
            </a:r>
            <a:r>
              <a:rPr lang="ko-KR" altLang="en-US" sz="2400" dirty="0"/>
              <a:t>다원적 민주주의</a:t>
            </a:r>
            <a:r>
              <a:rPr lang="en-US" altLang="ko-KR" sz="2400" dirty="0"/>
              <a:t>/</a:t>
            </a:r>
            <a:r>
              <a:rPr lang="ko-KR" altLang="en-US" sz="2400" dirty="0"/>
              <a:t>복수정당제</a:t>
            </a:r>
            <a:r>
              <a:rPr lang="en-US" altLang="ko-KR" sz="2400" dirty="0"/>
              <a:t>)=</a:t>
            </a:r>
            <a:r>
              <a:rPr lang="ko-KR" altLang="en-US" sz="2400" dirty="0" err="1"/>
              <a:t>국정심판론의</a:t>
            </a:r>
            <a:r>
              <a:rPr lang="ko-KR" altLang="en-US" sz="2400" dirty="0"/>
              <a:t> 의의</a:t>
            </a:r>
            <a:endParaRPr lang="en-US" altLang="ko-KR" sz="2400" dirty="0"/>
          </a:p>
          <a:p>
            <a:pPr lvl="2"/>
            <a:r>
              <a:rPr lang="ko-KR" altLang="en-US" sz="2400" dirty="0"/>
              <a:t>당정협의</a:t>
            </a:r>
            <a:endParaRPr lang="en-US" altLang="ko-KR" sz="2400" dirty="0"/>
          </a:p>
          <a:p>
            <a:pPr lvl="1"/>
            <a:r>
              <a:rPr lang="ko-KR" altLang="en-US" sz="2400" dirty="0"/>
              <a:t>행정과 정치의 기계적 분립의 모순성</a:t>
            </a:r>
            <a:endParaRPr lang="en-US" altLang="ko-KR" sz="2400" dirty="0"/>
          </a:p>
          <a:p>
            <a:pPr lvl="2"/>
            <a:r>
              <a:rPr lang="ko-KR" altLang="en-US" sz="2400" dirty="0"/>
              <a:t>법률집행의 중립성 요청과 직업공무원제의 의의와 한계</a:t>
            </a:r>
            <a:endParaRPr lang="en-US" altLang="ko-KR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민주주의와 대통령의 이중적 지위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592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정치적 공무원으로서의 대통령</a:t>
            </a:r>
            <a:endParaRPr lang="en-US" altLang="ko-KR" dirty="0"/>
          </a:p>
          <a:p>
            <a:pPr lvl="1"/>
            <a:r>
              <a:rPr lang="ko-KR" altLang="en-US" dirty="0"/>
              <a:t>국민으로서 기본적 인권인 정치의 자유의 주체</a:t>
            </a:r>
            <a:endParaRPr lang="en-US" altLang="ko-KR" dirty="0"/>
          </a:p>
          <a:p>
            <a:pPr lvl="1"/>
            <a:r>
              <a:rPr lang="ko-KR" altLang="en-US" dirty="0" err="1"/>
              <a:t>정당원으로서의</a:t>
            </a:r>
            <a:r>
              <a:rPr lang="ko-KR" altLang="en-US" dirty="0"/>
              <a:t> 지위와 당내민주주의의 원칙</a:t>
            </a:r>
            <a:endParaRPr lang="en-US" altLang="ko-KR" dirty="0"/>
          </a:p>
          <a:p>
            <a:pPr lvl="2"/>
            <a:r>
              <a:rPr lang="ko-KR" altLang="en-US" dirty="0"/>
              <a:t>복수정당제</a:t>
            </a:r>
            <a:r>
              <a:rPr lang="en-US" altLang="ko-KR" dirty="0"/>
              <a:t>=</a:t>
            </a:r>
            <a:r>
              <a:rPr lang="ko-KR" altLang="en-US"/>
              <a:t>다원적 민주주의</a:t>
            </a:r>
            <a:r>
              <a:rPr lang="en-US" altLang="ko-KR" dirty="0"/>
              <a:t>(V. </a:t>
            </a:r>
            <a:r>
              <a:rPr lang="ko-KR" altLang="en-US"/>
              <a:t>대의민주주의</a:t>
            </a:r>
            <a:r>
              <a:rPr lang="en-US" altLang="ko-KR" dirty="0"/>
              <a:t>[</a:t>
            </a:r>
            <a:r>
              <a:rPr lang="ko-KR" altLang="en-US"/>
              <a:t>자유위임</a:t>
            </a:r>
            <a:r>
              <a:rPr lang="en-US" altLang="ko-KR" dirty="0"/>
              <a:t>])</a:t>
            </a:r>
          </a:p>
          <a:p>
            <a:pPr lvl="1"/>
            <a:r>
              <a:rPr lang="ko-KR" altLang="en-US" dirty="0"/>
              <a:t>정치적 공격에 대한 </a:t>
            </a:r>
            <a:r>
              <a:rPr lang="ko-KR" altLang="en-US" dirty="0" err="1"/>
              <a:t>대응권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696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r>
              <a:rPr lang="ko-KR" altLang="en-US" dirty="0"/>
              <a:t>노무현 대통령 탄핵 사건</a:t>
            </a:r>
            <a:r>
              <a:rPr lang="en-US" altLang="ko-KR" dirty="0"/>
              <a:t>[2004</a:t>
            </a:r>
            <a:r>
              <a:rPr lang="ko-KR" altLang="ko-KR"/>
              <a:t>헌나</a:t>
            </a:r>
            <a:r>
              <a:rPr lang="en-US" altLang="ko-KR" dirty="0"/>
              <a:t>1]</a:t>
            </a:r>
          </a:p>
          <a:p>
            <a:pPr lvl="1"/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/>
              <a:t>대 총선관련 발언</a:t>
            </a:r>
            <a:endParaRPr lang="en-US" altLang="ko-KR" dirty="0"/>
          </a:p>
          <a:p>
            <a:pPr lvl="2"/>
            <a:r>
              <a:rPr lang="en-US" altLang="ko-KR" dirty="0"/>
              <a:t>2004. 2. 18. </a:t>
            </a:r>
            <a:r>
              <a:rPr lang="ko-KR" altLang="en-US"/>
              <a:t>청와대에서 가진 경인지역 </a:t>
            </a:r>
            <a:r>
              <a:rPr lang="en-US" altLang="ko-KR" dirty="0"/>
              <a:t>6</a:t>
            </a:r>
            <a:r>
              <a:rPr lang="ko-KR" altLang="en-US"/>
              <a:t>개 언론사와의 기자회견에서 “</a:t>
            </a:r>
            <a:r>
              <a:rPr lang="en-US" altLang="ko-KR" dirty="0"/>
              <a:t>…</a:t>
            </a:r>
            <a:r>
              <a:rPr lang="ko-KR" altLang="en-US"/>
              <a:t>개헌저지선까지 무너지면 그 뒤에 어떤 일이 생길지는 저도 정말 말씀드릴 수가 없다</a:t>
            </a:r>
            <a:r>
              <a:rPr lang="en-US" altLang="ko-KR" dirty="0"/>
              <a:t>.”</a:t>
            </a:r>
          </a:p>
          <a:p>
            <a:pPr lvl="2"/>
            <a:r>
              <a:rPr lang="en-US" altLang="ko-KR" dirty="0"/>
              <a:t>2004. 2. 24. </a:t>
            </a:r>
            <a:r>
              <a:rPr lang="ko-KR" altLang="en-US"/>
              <a:t>전국에 중계된 한국방송기자클럽 초청 대통령 기자회견에서</a:t>
            </a:r>
            <a:r>
              <a:rPr lang="en-US" altLang="ko-KR" dirty="0"/>
              <a:t>, ‘</a:t>
            </a:r>
            <a:r>
              <a:rPr lang="ko-KR" altLang="en-US"/>
              <a:t>정동영 의장은 </a:t>
            </a:r>
            <a:r>
              <a:rPr lang="en-US" altLang="ko-KR" dirty="0"/>
              <a:t>100</a:t>
            </a:r>
            <a:r>
              <a:rPr lang="ko-KR" altLang="en-US"/>
              <a:t>석 정도를 목표로 제시했는데 기대와 달리 소수당으로 남게 된다면 어떻게 정국을 운영할 것인지’ 등 총선전망을 묻는 기자의 질문에 대하여</a:t>
            </a:r>
            <a:r>
              <a:rPr lang="en-US" altLang="ko-KR" dirty="0"/>
              <a:t>, “</a:t>
            </a:r>
            <a:r>
              <a:rPr lang="ko-KR" altLang="en-US"/>
              <a:t>국민들이 압도적으로 지지를 해 주실 것으로 기대한다</a:t>
            </a:r>
            <a:r>
              <a:rPr lang="en-US" altLang="ko-KR" dirty="0"/>
              <a:t>.”, “</a:t>
            </a:r>
            <a:r>
              <a:rPr lang="ko-KR" altLang="en-US"/>
              <a:t>대통령이 뭘 잘 해서 열린우리당에 표를 줄 수 있는 길이 있으면</a:t>
            </a:r>
            <a:r>
              <a:rPr lang="en-US" altLang="ko-KR" dirty="0"/>
              <a:t>, </a:t>
            </a:r>
            <a:r>
              <a:rPr lang="ko-KR" altLang="en-US"/>
              <a:t>정말 합법적인 모든 것을 다하고 싶다</a:t>
            </a:r>
            <a:r>
              <a:rPr lang="en-US" altLang="ko-KR" dirty="0"/>
              <a:t>.”, “</a:t>
            </a:r>
            <a:r>
              <a:rPr lang="ko-KR" altLang="en-US"/>
              <a:t>대통령을 노무현 뽑았으면 나머지 </a:t>
            </a:r>
            <a:r>
              <a:rPr lang="en-US" altLang="ko-KR" dirty="0"/>
              <a:t>4</a:t>
            </a:r>
            <a:r>
              <a:rPr lang="ko-KR" altLang="en-US"/>
              <a:t>년 일 제대로 하게 해 줄 거냐 아니면 흔들어서 못 견뎌서 내려오게 할 거냐라는 선택을 우리 국민들이 분명히 해 주실 것이다</a:t>
            </a:r>
            <a:r>
              <a:rPr lang="en-US" altLang="ko-KR" dirty="0"/>
              <a:t>.”</a:t>
            </a:r>
            <a:endParaRPr lang="ko-KR" altLang="en-US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92034" y="0"/>
            <a:ext cx="8229600" cy="1143000"/>
          </a:xfrm>
        </p:spPr>
        <p:txBody>
          <a:bodyPr/>
          <a:lstStyle/>
          <a:p>
            <a:r>
              <a:rPr lang="ko-KR" altLang="en-US" dirty="0"/>
              <a:t>대통령 노무현과 정치의 자유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2014-5-14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참여연대느티나무아카데미</a:t>
            </a:r>
            <a:r>
              <a:rPr lang="en-US" altLang="ko-KR"/>
              <a:t>-</a:t>
            </a:r>
            <a:r>
              <a:rPr lang="ko-KR" altLang="en-US"/>
              <a:t>헌법을 통한 민주주의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171D5-4851-4E82-AA36-FCE7C376EEA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5731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r>
              <a:rPr lang="ko-KR" altLang="en-US" sz="1800" u="sng" dirty="0"/>
              <a:t>대통령이 특정 정당을 일방적으로 지지하는 발언을 함으로써 국민의 의사형성과정에 영향을 미친다면</a:t>
            </a:r>
            <a:r>
              <a:rPr lang="en-US" altLang="ko-KR" sz="1800" u="sng" dirty="0"/>
              <a:t>, </a:t>
            </a:r>
            <a:r>
              <a:rPr lang="ko-KR" altLang="en-US" sz="1800" u="sng"/>
              <a:t>정당과 후보자들에 대한 정당한 평가를 기초로 하는 국민의 자유로운 의사형성과정에 개입하여 이를 왜곡시키는 것이며</a:t>
            </a:r>
            <a:r>
              <a:rPr lang="en-US" altLang="ko-KR" sz="1800" dirty="0"/>
              <a:t>, </a:t>
            </a:r>
            <a:r>
              <a:rPr lang="ko-KR" altLang="en-US" sz="1800"/>
              <a:t>동시에 지난 수 년간 국민의 신뢰를 얻기 위하여 꾸준히 지속해 온 정당과 후보자의 정치적 활동의 의미를 반감시킴으로써 의회민주주의를 크게 훼손시키는 것이다</a:t>
            </a:r>
            <a:r>
              <a:rPr lang="en-US" altLang="ko-KR" sz="1800" dirty="0"/>
              <a:t>. </a:t>
            </a:r>
            <a:r>
              <a:rPr lang="ko-KR" altLang="en-US" sz="1800"/>
              <a:t>민주주의국가에서 선거운동은</a:t>
            </a:r>
            <a:r>
              <a:rPr lang="en-US" altLang="ko-KR" sz="1800" dirty="0"/>
              <a:t>, </a:t>
            </a:r>
            <a:r>
              <a:rPr lang="ko-KR" altLang="en-US" sz="1800"/>
              <a:t>정권을 획득하려는 다수의 정당과 후보자가 그 간의 정치적 활동과 업적을 강조하고 자신이 추구하는 정책의 타당성을 설득함으로써 유권자의 표를 구하는 자유롭고 공개적인 경쟁인데</a:t>
            </a:r>
            <a:r>
              <a:rPr lang="en-US" altLang="ko-KR" sz="1800" dirty="0"/>
              <a:t>, </a:t>
            </a:r>
            <a:r>
              <a:rPr lang="ko-KR" altLang="en-US" sz="1800"/>
              <a:t>정책과 정치적 활동에 대한 평가를 통하여 유권자의 표를 얻으려는 정당간의 자유경쟁관계는 대통령의 특정 정당을 지지하는 편파적 개입에 의하여 크게 왜곡되는 것이다</a:t>
            </a:r>
            <a:r>
              <a:rPr lang="en-US" altLang="ko-KR" sz="1800" dirty="0"/>
              <a:t>. </a:t>
            </a:r>
            <a:endParaRPr lang="ko-KR" altLang="en-US" sz="1800"/>
          </a:p>
          <a:p>
            <a:r>
              <a:rPr lang="ko-KR" altLang="en-US" sz="1800" dirty="0"/>
              <a:t>그런데 이 부분 대통령의 발언은 그 직무집행에 있어서 반복하여 특정 정당에 대한 자신의 지지를 적극적으로 표명하고</a:t>
            </a:r>
            <a:r>
              <a:rPr lang="en-US" altLang="ko-KR" sz="1800" dirty="0"/>
              <a:t>, </a:t>
            </a:r>
            <a:r>
              <a:rPr lang="ko-KR" altLang="en-US" sz="1800"/>
              <a:t>나아가 국민들에게 직접 그 정당에 대한 지지를 호소하는 내용이라 할 수 있다</a:t>
            </a:r>
            <a:r>
              <a:rPr lang="en-US" altLang="ko-KR" sz="1800" dirty="0"/>
              <a:t>. </a:t>
            </a:r>
            <a:r>
              <a:rPr lang="ko-KR" altLang="en-US" sz="1800"/>
              <a:t>따라서 </a:t>
            </a:r>
            <a:r>
              <a:rPr lang="ko-KR" altLang="en-US" sz="1800" u="sng"/>
              <a:t>대통령이 위와 같은 발언을 통하여 특정 정당과 일체감을 가지고 자신의 직위에 부여되는 정치적 비중과 영향력을 특정 정당에게 유리하게 사용한 것은</a:t>
            </a:r>
            <a:r>
              <a:rPr lang="en-US" altLang="ko-KR" sz="1800" u="sng" dirty="0"/>
              <a:t>, </a:t>
            </a:r>
            <a:r>
              <a:rPr lang="ko-KR" altLang="en-US" sz="1800" u="sng"/>
              <a:t>국가기관으로서의 지위를 이용하여 국민 모두에 대한 봉사자로서의 그의 과제와 부합하지 않는 방법으로 선거에 영향력을 행사한 것이고</a:t>
            </a:r>
            <a:r>
              <a:rPr lang="en-US" altLang="ko-KR" sz="1800" dirty="0"/>
              <a:t>, </a:t>
            </a:r>
            <a:r>
              <a:rPr lang="ko-KR" altLang="en-US" sz="1800"/>
              <a:t>이로써 선거에서의 중립의무를 위반하였다</a:t>
            </a:r>
            <a:r>
              <a:rPr lang="en-US" altLang="ko-KR" sz="1800" dirty="0"/>
              <a:t>.</a:t>
            </a:r>
            <a:endParaRPr lang="ko-KR" altLang="en-US" sz="18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헌재의 결정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2014-5-14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참여연대느티나무아카데미</a:t>
            </a:r>
            <a:r>
              <a:rPr lang="en-US" altLang="ko-KR"/>
              <a:t>-</a:t>
            </a:r>
            <a:r>
              <a:rPr lang="ko-KR" altLang="en-US"/>
              <a:t>헌법을 통한 민주주의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171D5-4851-4E82-AA36-FCE7C376EEA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169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/>
              <a:t>대 대선관련 발언</a:t>
            </a:r>
            <a:endParaRPr lang="en-US" altLang="ko-KR" dirty="0"/>
          </a:p>
          <a:p>
            <a:pPr lvl="1"/>
            <a:r>
              <a:rPr lang="en-US" altLang="ko-KR" dirty="0"/>
              <a:t>2007. 6. 8. </a:t>
            </a:r>
            <a:r>
              <a:rPr lang="ko-KR" altLang="en-US"/>
              <a:t>금요일 오전 익산시 소재 원광대학교에서 명예정치학 박사학위를 수여받는 자리에서 ‘정치</a:t>
            </a:r>
            <a:r>
              <a:rPr lang="en-US" altLang="ko-KR" dirty="0"/>
              <a:t>·</a:t>
            </a:r>
            <a:r>
              <a:rPr lang="ko-KR" altLang="en-US"/>
              <a:t>복지</a:t>
            </a:r>
            <a:r>
              <a:rPr lang="en-US" altLang="ko-KR" dirty="0"/>
              <a:t>·</a:t>
            </a:r>
            <a:r>
              <a:rPr lang="ko-KR" altLang="en-US"/>
              <a:t>언론후진국에서 벗어나 성숙한 민주주의로’ 라는 주제로 </a:t>
            </a:r>
            <a:r>
              <a:rPr lang="en-US" altLang="ko-KR" dirty="0"/>
              <a:t>70</a:t>
            </a:r>
            <a:r>
              <a:rPr lang="ko-KR" altLang="en-US"/>
              <a:t>분 가량 특강을 하면서 “이명박 씨가 내놓은 감세론이요</a:t>
            </a:r>
            <a:r>
              <a:rPr lang="en-US" altLang="ko-KR" dirty="0"/>
              <a:t>, 6</a:t>
            </a:r>
            <a:r>
              <a:rPr lang="ko-KR" altLang="en-US"/>
              <a:t>조 </a:t>
            </a:r>
            <a:r>
              <a:rPr lang="en-US" altLang="ko-KR" dirty="0"/>
              <a:t>8</a:t>
            </a:r>
            <a:r>
              <a:rPr lang="ko-KR" altLang="en-US"/>
              <a:t>천억 원의 세수 결손을 가져오게 돼 있거든요</a:t>
            </a:r>
            <a:r>
              <a:rPr lang="en-US" altLang="ko-KR" dirty="0"/>
              <a:t>. 6</a:t>
            </a:r>
            <a:r>
              <a:rPr lang="ko-KR" altLang="en-US"/>
              <a:t>조 </a:t>
            </a:r>
            <a:r>
              <a:rPr lang="en-US" altLang="ko-KR" dirty="0"/>
              <a:t>8</a:t>
            </a:r>
            <a:r>
              <a:rPr lang="ko-KR" altLang="en-US"/>
              <a:t>천억 원이면 우리가 교육혁신을 할 수 있고요</a:t>
            </a:r>
            <a:r>
              <a:rPr lang="en-US" altLang="ko-KR" dirty="0"/>
              <a:t>, </a:t>
            </a:r>
            <a:r>
              <a:rPr lang="ko-KR" altLang="en-US"/>
              <a:t>복지 수준을 한참 끌어올릴 수도 있습니다</a:t>
            </a:r>
            <a:r>
              <a:rPr lang="en-US" altLang="ko-KR" dirty="0"/>
              <a:t>. </a:t>
            </a:r>
            <a:r>
              <a:rPr lang="ko-KR" altLang="en-US"/>
              <a:t>이 감세론</a:t>
            </a:r>
            <a:r>
              <a:rPr lang="en-US" altLang="ko-KR" dirty="0"/>
              <a:t>, </a:t>
            </a:r>
            <a:r>
              <a:rPr lang="ko-KR" altLang="en-US"/>
              <a:t>절대로 속지 마십시오</a:t>
            </a:r>
            <a:r>
              <a:rPr lang="en-US" altLang="ko-KR" dirty="0"/>
              <a:t>. </a:t>
            </a:r>
            <a:r>
              <a:rPr lang="ko-KR" altLang="en-US"/>
              <a:t>대운하</a:t>
            </a:r>
            <a:r>
              <a:rPr lang="en-US" altLang="ko-KR" dirty="0"/>
              <a:t>, </a:t>
            </a:r>
            <a:r>
              <a:rPr lang="ko-KR" altLang="en-US"/>
              <a:t>민자로 한다는데 그거 진짜 누가 민자로 들어오겠어요</a:t>
            </a:r>
            <a:r>
              <a:rPr lang="en-US" altLang="ko-KR" dirty="0"/>
              <a:t>? </a:t>
            </a:r>
            <a:r>
              <a:rPr lang="ko-KR" altLang="en-US"/>
              <a:t>그런 의견을 말하는 것은 정치적 평가 아닙니까</a:t>
            </a:r>
            <a:r>
              <a:rPr lang="en-US" altLang="ko-KR" dirty="0"/>
              <a:t>? </a:t>
            </a:r>
            <a:r>
              <a:rPr lang="ko-KR" altLang="en-US"/>
              <a:t>참여정부 안 그래도 실패했다고 하는데</a:t>
            </a:r>
            <a:r>
              <a:rPr lang="en-US" altLang="ko-KR" dirty="0"/>
              <a:t>, </a:t>
            </a:r>
            <a:r>
              <a:rPr lang="ko-KR" altLang="en-US"/>
              <a:t>내가 이 얘기 아닙니까</a:t>
            </a:r>
            <a:r>
              <a:rPr lang="en-US" altLang="ko-KR" dirty="0"/>
              <a:t>? </a:t>
            </a:r>
            <a:r>
              <a:rPr lang="ko-KR" altLang="en-US"/>
              <a:t>여보시오</a:t>
            </a:r>
            <a:r>
              <a:rPr lang="en-US" altLang="ko-KR" dirty="0"/>
              <a:t>, </a:t>
            </a:r>
            <a:r>
              <a:rPr lang="ko-KR" altLang="en-US"/>
              <a:t>그러지 마시오</a:t>
            </a:r>
            <a:r>
              <a:rPr lang="en-US" altLang="ko-KR" dirty="0"/>
              <a:t>. </a:t>
            </a:r>
            <a:r>
              <a:rPr lang="ko-KR" altLang="en-US"/>
              <a:t>당신보다 내가 나아</a:t>
            </a:r>
            <a:r>
              <a:rPr lang="en-US" altLang="ko-KR" dirty="0"/>
              <a:t>. </a:t>
            </a:r>
            <a:r>
              <a:rPr lang="ko-KR" altLang="en-US"/>
              <a:t>나만큼만 하시오</a:t>
            </a:r>
            <a:r>
              <a:rPr lang="en-US" altLang="ko-KR" dirty="0"/>
              <a:t>. </a:t>
            </a:r>
            <a:r>
              <a:rPr lang="ko-KR" altLang="en-US"/>
              <a:t>그 얘기입니다</a:t>
            </a:r>
            <a:r>
              <a:rPr lang="en-US" altLang="ko-KR" dirty="0"/>
              <a:t>.”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en-US" altLang="ko-KR" sz="3100" dirty="0"/>
            </a:br>
            <a:r>
              <a:rPr lang="ko-KR" altLang="en-US" sz="3100"/>
              <a:t>노무현 </a:t>
            </a:r>
            <a:r>
              <a:rPr lang="ko-KR" altLang="en-US" sz="3100" dirty="0"/>
              <a:t>대통령 선관위 대상 헌법소원청구사건</a:t>
            </a:r>
            <a:r>
              <a:rPr lang="en-US" altLang="ko-KR" sz="3100" dirty="0"/>
              <a:t>[2007</a:t>
            </a:r>
            <a:r>
              <a:rPr lang="ko-KR" altLang="ko-KR" sz="3100"/>
              <a:t>헌마</a:t>
            </a:r>
            <a:r>
              <a:rPr lang="en-US" altLang="ko-KR" sz="3100" dirty="0"/>
              <a:t>700]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682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23528" y="474345"/>
            <a:ext cx="8424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2007. 6. 10. </a:t>
            </a:r>
            <a:r>
              <a:rPr lang="ko-KR" altLang="en-US" sz="2400"/>
              <a:t>일요일 오전 세종문화회관에서 열린 제</a:t>
            </a:r>
            <a:r>
              <a:rPr lang="en-US" altLang="ko-KR" sz="2400" dirty="0"/>
              <a:t>20</a:t>
            </a:r>
            <a:r>
              <a:rPr lang="ko-KR" altLang="en-US" sz="2400"/>
              <a:t>주년 </a:t>
            </a:r>
            <a:r>
              <a:rPr lang="en-US" altLang="ko-KR" sz="2400" dirty="0"/>
              <a:t>6·10</a:t>
            </a:r>
            <a:r>
              <a:rPr lang="ko-KR" altLang="en-US" sz="2400"/>
              <a:t>민주항쟁 기념식 기념사를 함에 있어</a:t>
            </a:r>
            <a:r>
              <a:rPr lang="en-US" altLang="ko-KR" sz="2400" dirty="0"/>
              <a:t>, “</a:t>
            </a:r>
            <a:r>
              <a:rPr lang="ko-KR" altLang="en-US" sz="2400"/>
              <a:t>지난날의 기득권 세력들은 수구언론과 결탁하여 끊임없이 개혁을 반대하고</a:t>
            </a:r>
            <a:r>
              <a:rPr lang="en-US" altLang="ko-KR" sz="2400" dirty="0"/>
              <a:t>, </a:t>
            </a:r>
            <a:r>
              <a:rPr lang="ko-KR" altLang="en-US" sz="2400"/>
              <a:t>진보를 가로막고 있습니다</a:t>
            </a:r>
            <a:r>
              <a:rPr lang="en-US" altLang="ko-KR" sz="2400" dirty="0"/>
              <a:t>. </a:t>
            </a:r>
            <a:r>
              <a:rPr lang="ko-KR" altLang="en-US" sz="2400"/>
              <a:t>심지어는 국민으로부터 정통성을 부여받은 민주정부를 친북 좌파정권으로 매도하고</a:t>
            </a:r>
            <a:r>
              <a:rPr lang="en-US" altLang="ko-KR" sz="2400" dirty="0"/>
              <a:t>, </a:t>
            </a:r>
            <a:r>
              <a:rPr lang="ko-KR" altLang="en-US" sz="2400"/>
              <a:t>무능보다는 부패가 낫다는 망언까지 서슴지 않음으로써 지난날의 안보독재와 부패세력의 본색을 공공연히 드러내고 있습니다</a:t>
            </a:r>
            <a:r>
              <a:rPr lang="en-US" altLang="ko-KR" sz="2400" dirty="0"/>
              <a:t>. </a:t>
            </a:r>
            <a:r>
              <a:rPr lang="ko-KR" altLang="en-US" sz="2400"/>
              <a:t>나아가서는 민주세력 무능론까지 들고 나와 민주적 가치와 정책이 아니라 지난날 개발독재의 후광을 빌어서 정권을 잡으려 하고 있습니다</a:t>
            </a:r>
            <a:r>
              <a:rPr lang="en-US" altLang="ko-KR" sz="2400" dirty="0"/>
              <a:t>.”</a:t>
            </a:r>
          </a:p>
          <a:p>
            <a:endParaRPr lang="en-US" altLang="ko-KR" dirty="0"/>
          </a:p>
          <a:p>
            <a:r>
              <a:rPr lang="ko-KR" altLang="ko-KR" dirty="0"/>
              <a:t>노무현 </a:t>
            </a:r>
            <a:r>
              <a:rPr lang="ko-KR" altLang="ko-KR" dirty="0" err="1"/>
              <a:t>사료관</a:t>
            </a:r>
            <a:r>
              <a:rPr lang="en-US" altLang="ko-KR" dirty="0"/>
              <a:t>: </a:t>
            </a:r>
            <a:endParaRPr lang="ko-KR" altLang="ko-KR"/>
          </a:p>
          <a:p>
            <a:r>
              <a:rPr lang="en-US" altLang="ko-KR" u="sng" dirty="0">
                <a:hlinkClick r:id="rId2"/>
              </a:rPr>
              <a:t>http://archives.knowhow.or.kr/archives/?mode=view&amp;bId=340&amp;order=ITEM_PROD_END_DD&amp;sort=desc&amp;order2=boardData.ITEM_ID&amp;sort2=asc&amp;FRM_P_ID=15&amp;id=2046291</a:t>
            </a:r>
            <a:endParaRPr lang="ko-KR" altLang="ko-KR"/>
          </a:p>
          <a:p>
            <a:r>
              <a:rPr lang="en-US" altLang="ko-KR" dirty="0"/>
              <a:t> </a:t>
            </a:r>
            <a:endParaRPr lang="ko-KR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7888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372"/>
          </a:xfrm>
        </p:spPr>
        <p:txBody>
          <a:bodyPr/>
          <a:lstStyle/>
          <a:p>
            <a:r>
              <a:rPr lang="en-US" altLang="ko-KR" dirty="0"/>
              <a:t>2007. 6. 13. </a:t>
            </a:r>
            <a:r>
              <a:rPr lang="ko-KR" altLang="en-US" dirty="0"/>
              <a:t>수요일 오전 청와대접견실에서 </a:t>
            </a:r>
            <a:r>
              <a:rPr lang="ko-KR" altLang="en-US" dirty="0" err="1"/>
              <a:t>한겨레신문사의</a:t>
            </a:r>
            <a:r>
              <a:rPr lang="ko-KR" altLang="en-US" dirty="0"/>
              <a:t> 요청에 응하여 </a:t>
            </a:r>
            <a:r>
              <a:rPr lang="en-US" altLang="ko-KR" dirty="0"/>
              <a:t>6</a:t>
            </a:r>
            <a:r>
              <a:rPr lang="ko-KR" altLang="en-US" dirty="0" err="1"/>
              <a:t>월항쟁</a:t>
            </a:r>
            <a:r>
              <a:rPr lang="ko-KR" altLang="en-US" dirty="0"/>
              <a:t> </a:t>
            </a:r>
            <a:r>
              <a:rPr lang="en-US" altLang="ko-KR" dirty="0"/>
              <a:t>20</a:t>
            </a:r>
            <a:r>
              <a:rPr lang="ko-KR" altLang="en-US" dirty="0"/>
              <a:t>주년 기념 특별대담을 하면서</a:t>
            </a:r>
            <a:r>
              <a:rPr lang="en-US" altLang="ko-KR" dirty="0"/>
              <a:t>, “</a:t>
            </a:r>
            <a:r>
              <a:rPr lang="ko-KR" altLang="en-US" dirty="0" err="1"/>
              <a:t>참평포럼이</a:t>
            </a:r>
            <a:r>
              <a:rPr lang="ko-KR" altLang="en-US" dirty="0"/>
              <a:t> 나를 따를 것이라고 생각한다면 내가 어디로 가느냐가 중요한 것 아닌가</a:t>
            </a:r>
            <a:r>
              <a:rPr lang="en-US" altLang="ko-KR" dirty="0"/>
              <a:t>? </a:t>
            </a:r>
            <a:r>
              <a:rPr lang="ko-KR" altLang="en-US" dirty="0"/>
              <a:t>나는 </a:t>
            </a:r>
            <a:r>
              <a:rPr lang="ko-KR" altLang="en-US" dirty="0" err="1"/>
              <a:t>열린우리당에서</a:t>
            </a:r>
            <a:r>
              <a:rPr lang="ko-KR" altLang="en-US" dirty="0"/>
              <a:t> 선택된 후보를 지지한다</a:t>
            </a:r>
            <a:r>
              <a:rPr lang="en-US" altLang="ko-KR" dirty="0"/>
              <a:t>. </a:t>
            </a:r>
            <a:r>
              <a:rPr lang="ko-KR" altLang="en-US" dirty="0"/>
              <a:t>불변이다</a:t>
            </a:r>
            <a:r>
              <a:rPr lang="en-US" altLang="ko-KR" dirty="0"/>
              <a:t>. </a:t>
            </a:r>
            <a:r>
              <a:rPr lang="ko-KR" altLang="en-US" dirty="0" err="1"/>
              <a:t>열린우리당이</a:t>
            </a:r>
            <a:r>
              <a:rPr lang="ko-KR" altLang="en-US" dirty="0"/>
              <a:t> 선택한 후보를 지지하고</a:t>
            </a:r>
            <a:r>
              <a:rPr lang="en-US" altLang="ko-KR" dirty="0"/>
              <a:t>, </a:t>
            </a:r>
            <a:r>
              <a:rPr lang="ko-KR" altLang="en-US" dirty="0"/>
              <a:t>그 후보가 또 어디 누구하고 통합해 가지고 단일화하면 그 단일화 된 후보를 지지하는 것이 내가 갈 길이다</a:t>
            </a:r>
            <a:r>
              <a:rPr lang="en-US" altLang="ko-KR" dirty="0"/>
              <a:t>.”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843808" y="5157192"/>
            <a:ext cx="3209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u="sng" dirty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  <a:hlinkClick r:id="rId2"/>
              </a:rPr>
              <a:t>http://www.hani.co.kr/arti/politics/bluehouse/216073.html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4397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대통령에 대하여는 ‘선거관리’에서의 중립을 요구하면 족한바</a:t>
            </a:r>
            <a:r>
              <a:rPr lang="en-US" altLang="ko-KR" dirty="0"/>
              <a:t>, </a:t>
            </a:r>
            <a:r>
              <a:rPr lang="ko-KR" altLang="en-US"/>
              <a:t>이 사건 법률조항이 대통령으로 하여금 야당의 비판에 대하여 직접 해명하지 못하게 하므로 불합리하다고 주장한다</a:t>
            </a:r>
            <a:r>
              <a:rPr lang="en-US" altLang="ko-KR" dirty="0"/>
              <a:t>. </a:t>
            </a:r>
            <a:r>
              <a:rPr lang="ko-KR" altLang="en-US"/>
              <a:t>그러나 ‘공정한 선거관리’는 물론 ‘선거중립의무’도 ‘공정한 선거’를 위하여 모두 필요한 것이고</a:t>
            </a:r>
            <a:r>
              <a:rPr lang="en-US" altLang="ko-KR" dirty="0"/>
              <a:t>, </a:t>
            </a:r>
            <a:r>
              <a:rPr lang="ko-KR" altLang="en-US" u="sng"/>
              <a:t>정부</a:t>
            </a:r>
            <a:r>
              <a:rPr lang="en-US" altLang="ko-KR" u="sng" dirty="0"/>
              <a:t>·</a:t>
            </a:r>
            <a:r>
              <a:rPr lang="ko-KR" altLang="en-US" u="sng"/>
              <a:t>여당의 정책에 대한 야당의 비판에 대하여는 정부나 소속 정당에 의한 다양한 반박수단이 있을 것이므로 </a:t>
            </a:r>
            <a:r>
              <a:rPr lang="ko-KR" altLang="en-US"/>
              <a:t>청구인의 위 주장은 받아들이기 어렵다</a:t>
            </a:r>
            <a:r>
              <a:rPr lang="en-US" altLang="ko-KR" dirty="0"/>
              <a:t>.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헌재 다수의견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021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/>
              <a:t>선거에서 대통령을 지지하는 정파를 제외하고는 모두 </a:t>
            </a:r>
            <a:r>
              <a:rPr lang="ko-KR" altLang="en-US" sz="2400" dirty="0" err="1"/>
              <a:t>국정심판론을</a:t>
            </a:r>
            <a:r>
              <a:rPr lang="ko-KR" altLang="en-US" sz="2400" dirty="0"/>
              <a:t> 내세울 것인데</a:t>
            </a:r>
            <a:r>
              <a:rPr lang="en-US" altLang="ko-KR" sz="2400" dirty="0"/>
              <a:t>, </a:t>
            </a:r>
            <a:r>
              <a:rPr lang="ko-KR" altLang="en-US" sz="2400" u="sng"/>
              <a:t>선거에 영향을 미친다는 이유로 대통령이 그의 정책과 활동에 대하여 적극적인 반론 기타 의견표명을 할 수 없다면</a:t>
            </a:r>
            <a:r>
              <a:rPr lang="en-US" altLang="ko-KR" sz="2400" dirty="0"/>
              <a:t>, </a:t>
            </a:r>
            <a:r>
              <a:rPr lang="ko-KR" altLang="en-US" sz="2400"/>
              <a:t>과연 그로써 실질적인 선거의 공정성이 도모될 수 있을 것인지 의문이다</a:t>
            </a:r>
            <a:r>
              <a:rPr lang="en-US" altLang="ko-KR" dirty="0"/>
              <a:t>.</a:t>
            </a:r>
            <a:r>
              <a:rPr lang="ko-KR" altLang="en-US"/>
              <a:t> </a:t>
            </a:r>
            <a:endParaRPr lang="en-US" altLang="ko-KR" dirty="0"/>
          </a:p>
          <a:p>
            <a:r>
              <a:rPr lang="ko-KR" altLang="en-US" sz="2000" u="sng" dirty="0"/>
              <a:t>대통령의 정치적 혹은 정파적인 ‘발언’이 국민의 판단을 오도하여 선거의 공정성을 저해할 수 있다는 인식 내지 우려는 과거 권위주의적 대통령제하의 시대적 경험에 근거하고 있는 것인바</a:t>
            </a:r>
            <a:r>
              <a:rPr lang="en-US" altLang="ko-KR" sz="2000" dirty="0"/>
              <a:t>, </a:t>
            </a:r>
            <a:r>
              <a:rPr lang="ko-KR" altLang="en-US" sz="2000"/>
              <a:t>비록 오늘날 정당민주주의 및 선거문화가 완전히 정착되었다고는 볼 수 없다 하더라도</a:t>
            </a:r>
            <a:r>
              <a:rPr lang="en-US" altLang="ko-KR" sz="2000" dirty="0"/>
              <a:t>, </a:t>
            </a:r>
            <a:r>
              <a:rPr lang="ko-KR" altLang="en-US" sz="2000"/>
              <a:t>권력의 일거수일투족이 언론과 여론의 상시적 감시대상이 되고 민주적 시민의식이 상당한 정도 성숙되었다고 평가되는 오늘날에는 더 이상 대통령의 정치적 표현 자유의 제한을 정당화할 사유로 삼기는 어렵다고 본다</a:t>
            </a:r>
            <a:r>
              <a:rPr lang="en-US" altLang="ko-KR" sz="2000" dirty="0"/>
              <a:t>.</a:t>
            </a:r>
            <a:r>
              <a:rPr lang="ko-KR" altLang="en-US" sz="2000"/>
              <a:t> </a:t>
            </a:r>
            <a:br>
              <a:rPr lang="ko-KR" altLang="en-US" dirty="0"/>
            </a:b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송두환 재판관의 반대의견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459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청와대는 재난구조의 </a:t>
            </a:r>
            <a:r>
              <a:rPr lang="ko-KR" altLang="en-US" dirty="0" err="1"/>
              <a:t>콘트롤</a:t>
            </a:r>
            <a:r>
              <a:rPr lang="ko-KR" altLang="en-US" dirty="0"/>
              <a:t> 타워가 아니다</a:t>
            </a:r>
            <a:r>
              <a:rPr lang="en-US" altLang="ko-KR" dirty="0"/>
              <a:t>?(</a:t>
            </a:r>
            <a:r>
              <a:rPr lang="ko-KR" altLang="en-US"/>
              <a:t>김장수 국가안보실장</a:t>
            </a:r>
            <a:r>
              <a:rPr lang="en-US" altLang="ko-KR" dirty="0"/>
              <a:t>:</a:t>
            </a:r>
            <a:r>
              <a:rPr lang="ko-KR" altLang="en-US"/>
              <a:t>세월호 책임논란과 관련하여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“</a:t>
            </a:r>
            <a:r>
              <a:rPr lang="ko-KR" altLang="en-US"/>
              <a:t>문제만 발생하면 정부와 대통령 비난</a:t>
            </a:r>
            <a:r>
              <a:rPr lang="en-US" altLang="ko-KR" dirty="0"/>
              <a:t>”?(</a:t>
            </a:r>
            <a:r>
              <a:rPr lang="ko-KR" altLang="en-US"/>
              <a:t>박승춘 국가보훈처장</a:t>
            </a:r>
            <a:r>
              <a:rPr lang="en-US" altLang="ko-KR" dirty="0"/>
              <a:t>:</a:t>
            </a:r>
            <a:r>
              <a:rPr lang="ko-KR" altLang="en-US"/>
              <a:t>세월호 책임논란과 관련하여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정치는 국회에서</a:t>
            </a:r>
            <a:r>
              <a:rPr lang="en-US" altLang="ko-KR" dirty="0"/>
              <a:t>…(</a:t>
            </a:r>
            <a:r>
              <a:rPr lang="ko-KR" altLang="en-US"/>
              <a:t>박근혜 대통령</a:t>
            </a:r>
            <a:r>
              <a:rPr lang="en-US" altLang="ko-KR" dirty="0"/>
              <a:t>: </a:t>
            </a:r>
            <a:r>
              <a:rPr lang="ko-KR" altLang="en-US"/>
              <a:t>대통령공약이행과 관련하여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박근혜 정부의 대통령관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599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4800" dirty="0"/>
              <a:t>감사합니다</a:t>
            </a:r>
            <a:r>
              <a:rPr lang="en-US" altLang="ko-KR" sz="4800" dirty="0"/>
              <a:t>!</a:t>
            </a:r>
            <a:endParaRPr lang="ko-KR" altLang="en-US" sz="4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901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err="1"/>
              <a:t>공선법</a:t>
            </a:r>
            <a:r>
              <a:rPr lang="ko-KR" altLang="en-US" sz="2000" dirty="0"/>
              <a:t> 제</a:t>
            </a:r>
            <a:r>
              <a:rPr lang="en-US" altLang="ko-KR" sz="2000" dirty="0"/>
              <a:t>9</a:t>
            </a:r>
            <a:r>
              <a:rPr lang="ko-KR" altLang="en-US" sz="2000" dirty="0"/>
              <a:t>조의 ‘공무원’이란</a:t>
            </a:r>
            <a:r>
              <a:rPr lang="en-US" altLang="ko-KR" sz="2000" dirty="0"/>
              <a:t>, </a:t>
            </a:r>
            <a:r>
              <a:rPr lang="ko-KR" altLang="en-US" sz="2000" dirty="0"/>
              <a:t>위 헌법적 요청을 실현하기 위하여 선거에서의 중립의무가 부과되어야 하는 모든 공무원 즉</a:t>
            </a:r>
            <a:r>
              <a:rPr lang="en-US" altLang="ko-KR" sz="2000" dirty="0"/>
              <a:t>, </a:t>
            </a:r>
            <a:r>
              <a:rPr lang="ko-KR" altLang="en-US" sz="2000" dirty="0"/>
              <a:t>구체적으로 ‘자유선거원칙’과 ‘선거에서의 정당의 기회균등’을 위협할 수 있는 모든 공무원을 의미한다</a:t>
            </a:r>
            <a:r>
              <a:rPr lang="en-US" altLang="ko-KR" sz="2000" dirty="0"/>
              <a:t>. </a:t>
            </a:r>
            <a:r>
              <a:rPr lang="ko-KR" altLang="en-US" sz="2000" dirty="0"/>
              <a:t>그런데 사실상 모든 공무원이 그 직무의 행사를 통하여 선거에 부당한 영향력을 행사할 수 있는 지위에 있으므로</a:t>
            </a:r>
            <a:r>
              <a:rPr lang="en-US" altLang="ko-KR" sz="2000" dirty="0"/>
              <a:t>, </a:t>
            </a:r>
            <a:r>
              <a:rPr lang="ko-KR" altLang="en-US" sz="2000" dirty="0"/>
              <a:t>여기서의 공무원이란 원칙적으로 국가와 지방자치단체의 모든 공무원 즉</a:t>
            </a:r>
            <a:r>
              <a:rPr lang="en-US" altLang="ko-KR" sz="2000" dirty="0"/>
              <a:t>, </a:t>
            </a:r>
            <a:r>
              <a:rPr lang="ko-KR" altLang="en-US" sz="2000" dirty="0"/>
              <a:t>좁은 의미의 직업공무원은 물론이고</a:t>
            </a:r>
            <a:r>
              <a:rPr lang="en-US" altLang="ko-KR" sz="2000" dirty="0"/>
              <a:t>, </a:t>
            </a:r>
            <a:r>
              <a:rPr lang="ko-KR" altLang="en-US" sz="2000" dirty="0"/>
              <a:t>적극적인 정치활동을 통하여 국가에 봉사하는 정치적 공무원을 포함한다</a:t>
            </a:r>
            <a:r>
              <a:rPr lang="en-US" altLang="ko-KR" sz="2000" dirty="0"/>
              <a:t>. </a:t>
            </a:r>
            <a:r>
              <a:rPr lang="ko-KR" altLang="en-US" sz="2000" dirty="0"/>
              <a:t>다만</a:t>
            </a:r>
            <a:r>
              <a:rPr lang="en-US" altLang="ko-KR" sz="2000" dirty="0"/>
              <a:t>, </a:t>
            </a:r>
            <a:r>
              <a:rPr lang="ko-KR" altLang="en-US" sz="2000" dirty="0"/>
              <a:t>국회의원과 지방의회의원은 정당의 대표자이자 선거운동의 주체로서의 지위로 말미암아 선거에서의 정치적 중립성이 요구될 수 없으므로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공선법</a:t>
            </a:r>
            <a:r>
              <a:rPr lang="ko-KR" altLang="en-US" sz="2000" dirty="0"/>
              <a:t> 제</a:t>
            </a:r>
            <a:r>
              <a:rPr lang="en-US" altLang="ko-KR" sz="2000" dirty="0"/>
              <a:t>9</a:t>
            </a:r>
            <a:r>
              <a:rPr lang="ko-KR" altLang="en-US" sz="2000" dirty="0"/>
              <a:t>조의 ‘공무원’에 해당하지 않는다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헌법재판소의 대통령관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>
                <a:effectLst/>
              </a:rPr>
              <a:t>헌재 </a:t>
            </a:r>
            <a:r>
              <a:rPr lang="en-US" altLang="ko-KR" dirty="0">
                <a:effectLst/>
              </a:rPr>
              <a:t>2004. 5. 14. 2004</a:t>
            </a:r>
            <a:r>
              <a:rPr lang="ko-KR" altLang="en-US" dirty="0" err="1">
                <a:effectLst/>
              </a:rPr>
              <a:t>헌나</a:t>
            </a:r>
            <a:r>
              <a:rPr lang="en-US" altLang="ko-KR" dirty="0">
                <a:effectLst/>
              </a:rPr>
              <a:t>1)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8433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따라서 선거에 있어서의 정치적 중립성은 행정부와 사법부의 모든 공직자에게 해당하는 공무원의 기본적 의무이다</a:t>
            </a:r>
            <a:r>
              <a:rPr lang="en-US" altLang="ko-KR" dirty="0"/>
              <a:t>. </a:t>
            </a:r>
            <a:r>
              <a:rPr lang="ko-KR" altLang="en-US" dirty="0"/>
              <a:t>더욱이</a:t>
            </a:r>
            <a:r>
              <a:rPr lang="en-US" altLang="ko-KR" dirty="0"/>
              <a:t>, </a:t>
            </a:r>
            <a:r>
              <a:rPr lang="ko-KR" altLang="en-US" dirty="0"/>
              <a:t>대통령은 행정부의 수반으로서 공정한 선거가 실시될 수 있도록 총괄</a:t>
            </a:r>
            <a:r>
              <a:rPr lang="en-US" altLang="ko-KR" dirty="0"/>
              <a:t>·</a:t>
            </a:r>
            <a:r>
              <a:rPr lang="ko-KR" altLang="en-US" dirty="0"/>
              <a:t>감독해야 할 의무가 있으므로</a:t>
            </a:r>
            <a:r>
              <a:rPr lang="en-US" altLang="ko-KR" dirty="0"/>
              <a:t>, </a:t>
            </a:r>
            <a:r>
              <a:rPr lang="ko-KR" altLang="en-US" dirty="0"/>
              <a:t>당연히 선거에서의 중립의무를 지는 공직자에 해당하는 것이고</a:t>
            </a:r>
            <a:r>
              <a:rPr lang="en-US" altLang="ko-KR" dirty="0"/>
              <a:t>, </a:t>
            </a:r>
            <a:r>
              <a:rPr lang="ko-KR" altLang="en-US" dirty="0"/>
              <a:t>이로써 </a:t>
            </a:r>
            <a:r>
              <a:rPr lang="ko-KR" altLang="en-US" dirty="0" err="1"/>
              <a:t>공선법</a:t>
            </a:r>
            <a:r>
              <a:rPr lang="ko-KR" altLang="en-US" dirty="0"/>
              <a:t> 제</a:t>
            </a:r>
            <a:r>
              <a:rPr lang="en-US" altLang="ko-KR" dirty="0"/>
              <a:t>9</a:t>
            </a:r>
            <a:r>
              <a:rPr lang="ko-KR" altLang="en-US" dirty="0"/>
              <a:t>조의 ‘공무원’에 포함된다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586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52528"/>
          </a:xfrm>
        </p:spPr>
        <p:txBody>
          <a:bodyPr/>
          <a:lstStyle/>
          <a:p>
            <a:r>
              <a:rPr lang="ko-KR" altLang="en-US" dirty="0"/>
              <a:t>한국민주주의 위기의 원인</a:t>
            </a:r>
            <a:r>
              <a:rPr lang="en-US" altLang="ko-KR" dirty="0"/>
              <a:t>= </a:t>
            </a:r>
            <a:r>
              <a:rPr lang="ko-KR" altLang="en-US" dirty="0"/>
              <a:t>대통령직에 대한 오해</a:t>
            </a:r>
            <a:endParaRPr lang="en-US" altLang="ko-KR" dirty="0"/>
          </a:p>
          <a:p>
            <a:pPr lvl="1"/>
            <a:r>
              <a:rPr lang="ko-KR" altLang="en-US" dirty="0">
                <a:solidFill>
                  <a:srgbClr val="FF0000"/>
                </a:solidFill>
              </a:rPr>
              <a:t>제왕적</a:t>
            </a:r>
            <a:r>
              <a:rPr lang="ko-KR" altLang="en-US" dirty="0"/>
              <a:t> 대통령관 </a:t>
            </a:r>
            <a:r>
              <a:rPr lang="en-US" altLang="ko-KR" dirty="0"/>
              <a:t>= </a:t>
            </a:r>
            <a:r>
              <a:rPr lang="ko-KR" altLang="en-US" dirty="0"/>
              <a:t>정치과정을 대통령을 중심으로 사고하는 관성</a:t>
            </a:r>
            <a:r>
              <a:rPr lang="en-US" altLang="ko-KR" dirty="0"/>
              <a:t> = </a:t>
            </a:r>
            <a:r>
              <a:rPr lang="ko-KR" altLang="en-US" dirty="0"/>
              <a:t>삼권을 초월하는 국정의 통합조정자라는 독재적 발상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☞ </a:t>
            </a:r>
            <a:r>
              <a:rPr lang="ko-KR" altLang="en-US" dirty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민주적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대통령관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국민의 종복으로서의 대통령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국가권력의 한 부분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행정권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을 담당하는 정치인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수정할 필요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1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권력의 인격화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영도적 지도자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슈퍼맨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신드롬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공화국의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군주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’?</a:t>
            </a:r>
          </a:p>
          <a:p>
            <a:pPr lvl="1"/>
            <a:r>
              <a:rPr lang="ko-KR" altLang="en-US" dirty="0">
                <a:latin typeface="맑은 고딕" panose="020B0503020000020004" pitchFamily="50" charset="-127"/>
              </a:rPr>
              <a:t>정치와 행정의 구별과 연계성 </a:t>
            </a:r>
            <a:r>
              <a:rPr lang="en-US" altLang="ko-KR" dirty="0">
                <a:latin typeface="맑은 고딕" panose="020B0503020000020004" pitchFamily="50" charset="-127"/>
              </a:rPr>
              <a:t>= </a:t>
            </a:r>
            <a:r>
              <a:rPr lang="ko-KR" altLang="en-US" dirty="0">
                <a:latin typeface="맑은 고딕" panose="020B0503020000020004" pitchFamily="50" charset="-127"/>
              </a:rPr>
              <a:t>대통령은 행정만</a:t>
            </a:r>
            <a:r>
              <a:rPr lang="en-US" altLang="ko-KR" dirty="0">
                <a:latin typeface="맑은 고딕" panose="020B0503020000020004" pitchFamily="50" charset="-127"/>
              </a:rPr>
              <a:t>? = </a:t>
            </a:r>
            <a:r>
              <a:rPr lang="ko-KR" altLang="en-US" dirty="0">
                <a:latin typeface="맑은 고딕" panose="020B0503020000020004" pitchFamily="50" charset="-127"/>
              </a:rPr>
              <a:t>정치란 무엇인가</a:t>
            </a:r>
            <a:r>
              <a:rPr lang="en-US" altLang="ko-KR" dirty="0">
                <a:latin typeface="맑은 고딕" panose="020B0503020000020004" pitchFamily="50" charset="-127"/>
              </a:rPr>
              <a:t>?/</a:t>
            </a:r>
            <a:r>
              <a:rPr lang="ko-KR" altLang="en-US" dirty="0">
                <a:latin typeface="맑은 고딕" panose="020B0503020000020004" pitchFamily="50" charset="-127"/>
              </a:rPr>
              <a:t>국가란 무엇인가</a:t>
            </a:r>
            <a:r>
              <a:rPr lang="en-US" altLang="ko-KR" dirty="0">
                <a:latin typeface="맑은 고딕" panose="020B0503020000020004" pitchFamily="50" charset="-127"/>
              </a:rPr>
              <a:t>? = </a:t>
            </a:r>
            <a:r>
              <a:rPr lang="ko-KR" altLang="en-US" dirty="0">
                <a:latin typeface="맑은 고딕" panose="020B0503020000020004" pitchFamily="50" charset="-127"/>
              </a:rPr>
              <a:t>행정입법과 행정재량 </a:t>
            </a:r>
            <a:r>
              <a:rPr lang="en-US" altLang="ko-KR" dirty="0">
                <a:latin typeface="맑은 고딕" panose="020B0503020000020004" pitchFamily="50" charset="-127"/>
              </a:rPr>
              <a:t>= </a:t>
            </a:r>
            <a:r>
              <a:rPr lang="ko-KR" altLang="en-US" dirty="0">
                <a:latin typeface="맑은 고딕" panose="020B0503020000020004" pitchFamily="50" charset="-127"/>
              </a:rPr>
              <a:t>인사권과 </a:t>
            </a:r>
            <a:r>
              <a:rPr lang="ko-KR" altLang="en-US" dirty="0" err="1">
                <a:latin typeface="맑은 고딕" panose="020B0503020000020004" pitchFamily="50" charset="-127"/>
              </a:rPr>
              <a:t>법률안제출권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1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통치행위와 정치의 구별과 연계성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ko-KR" altLang="en-US" dirty="0"/>
              <a:t>문제의 제기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153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latin typeface="맑은 고딕" panose="020B0503020000020004" pitchFamily="50" charset="-127"/>
              </a:rPr>
              <a:t>대통령직 오해의 원인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1"/>
            <a:r>
              <a:rPr lang="ko-KR" altLang="en-US" dirty="0">
                <a:latin typeface="맑은 고딕" panose="020B0503020000020004" pitchFamily="50" charset="-127"/>
              </a:rPr>
              <a:t>오랜 독재의 유산 </a:t>
            </a:r>
            <a:r>
              <a:rPr lang="en-US" altLang="ko-KR" dirty="0">
                <a:latin typeface="맑은 고딕" panose="020B0503020000020004" pitchFamily="50" charset="-127"/>
              </a:rPr>
              <a:t>= </a:t>
            </a:r>
            <a:r>
              <a:rPr lang="ko-KR" altLang="en-US">
                <a:latin typeface="맑은 고딕" panose="020B0503020000020004" pitchFamily="50" charset="-127"/>
              </a:rPr>
              <a:t>독재시대의 문화적 유산 답습 </a:t>
            </a:r>
            <a:r>
              <a:rPr lang="en-US" altLang="ko-KR" dirty="0">
                <a:latin typeface="맑은 고딕" panose="020B0503020000020004" pitchFamily="50" charset="-127"/>
              </a:rPr>
              <a:t>= </a:t>
            </a:r>
            <a:r>
              <a:rPr lang="ko-KR" altLang="en-US">
                <a:latin typeface="맑은 고딕" panose="020B0503020000020004" pitchFamily="50" charset="-127"/>
              </a:rPr>
              <a:t>정신적 세뇌와 오해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1"/>
            <a:r>
              <a:rPr lang="ko-KR" altLang="en-US" dirty="0">
                <a:latin typeface="맑은 고딕" panose="020B0503020000020004" pitchFamily="50" charset="-127"/>
              </a:rPr>
              <a:t>탈정치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반정치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비정치</a:t>
            </a:r>
            <a:r>
              <a:rPr lang="en-US" altLang="ko-KR" dirty="0">
                <a:latin typeface="맑은 고딕" panose="020B0503020000020004" pitchFamily="50" charset="-127"/>
              </a:rPr>
              <a:t>(</a:t>
            </a:r>
            <a:r>
              <a:rPr lang="ko-KR" altLang="en-US">
                <a:latin typeface="맑은 고딕" panose="020B0503020000020004" pitchFamily="50" charset="-127"/>
              </a:rPr>
              <a:t>정치혐오</a:t>
            </a:r>
            <a:r>
              <a:rPr lang="en-US" altLang="ko-KR" dirty="0">
                <a:latin typeface="맑은 고딕" panose="020B0503020000020004" pitchFamily="50" charset="-127"/>
              </a:rPr>
              <a:t>)</a:t>
            </a:r>
            <a:r>
              <a:rPr lang="ko-KR" altLang="en-US">
                <a:latin typeface="맑은 고딕" panose="020B0503020000020004" pitchFamily="50" charset="-127"/>
              </a:rPr>
              <a:t>의 일상화 </a:t>
            </a:r>
            <a:r>
              <a:rPr lang="en-US" altLang="ko-KR" dirty="0">
                <a:latin typeface="맑은 고딕" panose="020B0503020000020004" pitchFamily="50" charset="-127"/>
              </a:rPr>
              <a:t>= </a:t>
            </a:r>
            <a:r>
              <a:rPr lang="ko-KR" altLang="en-US">
                <a:latin typeface="맑은 고딕" panose="020B0503020000020004" pitchFamily="50" charset="-127"/>
              </a:rPr>
              <a:t>스스로를 비주권자로 만드는 자충수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1"/>
            <a:r>
              <a:rPr lang="ko-KR" altLang="en-US" dirty="0">
                <a:latin typeface="맑은 고딕" panose="020B0503020000020004" pitchFamily="50" charset="-127"/>
              </a:rPr>
              <a:t>정치관행과 제도의 비민주성 </a:t>
            </a:r>
            <a:r>
              <a:rPr lang="en-US" altLang="ko-KR" dirty="0">
                <a:latin typeface="맑은 고딕" panose="020B0503020000020004" pitchFamily="50" charset="-127"/>
              </a:rPr>
              <a:t>– </a:t>
            </a:r>
            <a:r>
              <a:rPr lang="ko-KR" altLang="en-US">
                <a:latin typeface="맑은 고딕" panose="020B0503020000020004" pitchFamily="50" charset="-127"/>
              </a:rPr>
              <a:t>정치를 살리는 것이 아니라 억압하는 정치제도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2"/>
            <a:r>
              <a:rPr lang="ko-KR" altLang="en-US" dirty="0">
                <a:latin typeface="맑은 고딕" panose="020B0503020000020004" pitchFamily="50" charset="-127"/>
              </a:rPr>
              <a:t>선거법</a:t>
            </a:r>
            <a:r>
              <a:rPr lang="en-US" altLang="ko-KR" dirty="0">
                <a:latin typeface="맑은 고딕" panose="020B0503020000020004" pitchFamily="50" charset="-127"/>
              </a:rPr>
              <a:t>: </a:t>
            </a:r>
            <a:r>
              <a:rPr lang="ko-KR" altLang="en-US">
                <a:latin typeface="맑은 고딕" panose="020B0503020000020004" pitchFamily="50" charset="-127"/>
              </a:rPr>
              <a:t>선거연령과 피선거연령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사전선거운동금지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각종 선거운동규제</a:t>
            </a:r>
            <a:endParaRPr lang="en-US" altLang="ko-KR" dirty="0">
              <a:latin typeface="맑은 고딕" panose="020B0503020000020004" pitchFamily="50" charset="-127"/>
            </a:endParaRPr>
          </a:p>
          <a:p>
            <a:pPr lvl="2"/>
            <a:r>
              <a:rPr lang="ko-KR" altLang="en-US" dirty="0">
                <a:latin typeface="맑은 고딕" panose="020B0503020000020004" pitchFamily="50" charset="-127"/>
              </a:rPr>
              <a:t>정당법</a:t>
            </a:r>
            <a:r>
              <a:rPr lang="en-US" altLang="ko-KR" dirty="0">
                <a:latin typeface="맑은 고딕" panose="020B0503020000020004" pitchFamily="50" charset="-127"/>
              </a:rPr>
              <a:t>: </a:t>
            </a:r>
            <a:r>
              <a:rPr lang="ko-KR" altLang="en-US">
                <a:latin typeface="맑은 고딕" panose="020B0503020000020004" pitchFamily="50" charset="-127"/>
              </a:rPr>
              <a:t>엄격한 정당설립 요건</a:t>
            </a:r>
            <a:r>
              <a:rPr lang="en-US" altLang="ko-KR" dirty="0">
                <a:latin typeface="맑은 고딕" panose="020B0503020000020004" pitchFamily="50" charset="-127"/>
              </a:rPr>
              <a:t>(</a:t>
            </a:r>
            <a:r>
              <a:rPr lang="ko-KR" altLang="en-US">
                <a:latin typeface="맑은 고딕" panose="020B0503020000020004" pitchFamily="50" charset="-127"/>
              </a:rPr>
              <a:t>정당설립제한</a:t>
            </a:r>
            <a:r>
              <a:rPr lang="en-US" altLang="ko-KR" dirty="0">
                <a:latin typeface="맑은 고딕" panose="020B0503020000020004" pitchFamily="50" charset="-127"/>
              </a:rPr>
              <a:t>/</a:t>
            </a:r>
            <a:r>
              <a:rPr lang="ko-KR" altLang="en-US">
                <a:latin typeface="맑은 고딕" panose="020B0503020000020004" pitchFamily="50" charset="-127"/>
              </a:rPr>
              <a:t>지역정당금지</a:t>
            </a:r>
            <a:r>
              <a:rPr lang="en-US" altLang="ko-KR" dirty="0">
                <a:latin typeface="맑은 고딕" panose="020B0503020000020004" pitchFamily="50" charset="-127"/>
              </a:rPr>
              <a:t>), </a:t>
            </a:r>
            <a:r>
              <a:rPr lang="ko-KR" altLang="en-US">
                <a:latin typeface="맑은 고딕" panose="020B0503020000020004" pitchFamily="50" charset="-127"/>
              </a:rPr>
              <a:t>정당활동 제한</a:t>
            </a:r>
            <a:r>
              <a:rPr lang="en-US" altLang="ko-KR" dirty="0">
                <a:latin typeface="맑은 고딕" panose="020B0503020000020004" pitchFamily="50" charset="-127"/>
              </a:rPr>
              <a:t>(</a:t>
            </a:r>
            <a:r>
              <a:rPr lang="ko-KR" altLang="en-US">
                <a:latin typeface="맑은 고딕" panose="020B0503020000020004" pitchFamily="50" charset="-127"/>
              </a:rPr>
              <a:t>지구당폐지</a:t>
            </a:r>
            <a:r>
              <a:rPr lang="en-US" altLang="ko-KR" dirty="0">
                <a:latin typeface="맑은 고딕" panose="020B0503020000020004" pitchFamily="50" charset="-127"/>
              </a:rPr>
              <a:t>), </a:t>
            </a:r>
            <a:r>
              <a:rPr lang="ko-KR" altLang="en-US">
                <a:latin typeface="맑은 고딕" panose="020B0503020000020004" pitchFamily="50" charset="-127"/>
              </a:rPr>
              <a:t>정당참여연령 등 선거와 정당활동연계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쉬운 정당등록취소</a:t>
            </a:r>
            <a:r>
              <a:rPr lang="en-US" altLang="ko-KR" dirty="0">
                <a:latin typeface="맑은 고딕" panose="020B0503020000020004" pitchFamily="50" charset="-127"/>
              </a:rPr>
              <a:t>, </a:t>
            </a:r>
            <a:r>
              <a:rPr lang="ko-KR" altLang="en-US">
                <a:latin typeface="맑은 고딕" panose="020B0503020000020004" pitchFamily="50" charset="-127"/>
              </a:rPr>
              <a:t>등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891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대통령의 헌법상의 지위</a:t>
            </a:r>
            <a:endParaRPr lang="ko-KR" altLang="ko-K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의의와 기준</a:t>
            </a:r>
          </a:p>
          <a:p>
            <a:pPr lvl="1"/>
            <a:r>
              <a:rPr lang="ko-KR" altLang="en-US" dirty="0"/>
              <a:t>헌법상의 지위는 국가권력구성의 여러 원칙들을 기준으로 할 때 국가기관이 어떤 역할과 기능을 </a:t>
            </a:r>
            <a:r>
              <a:rPr lang="ko-KR" altLang="en-US" dirty="0" err="1"/>
              <a:t>부여받고</a:t>
            </a:r>
            <a:r>
              <a:rPr lang="ko-KR" altLang="en-US" dirty="0"/>
              <a:t> 있는가의 문제</a:t>
            </a:r>
          </a:p>
          <a:p>
            <a:pPr lvl="1"/>
            <a:r>
              <a:rPr lang="ko-KR" altLang="en-US" dirty="0"/>
              <a:t>헌법이 국민주권의 원리</a:t>
            </a:r>
            <a:r>
              <a:rPr lang="en-US" altLang="ko-KR" dirty="0"/>
              <a:t>, </a:t>
            </a:r>
            <a:r>
              <a:rPr lang="ko-KR" altLang="en-US"/>
              <a:t>대의제의 원리</a:t>
            </a:r>
            <a:r>
              <a:rPr lang="en-US" altLang="ko-KR" dirty="0"/>
              <a:t>, </a:t>
            </a:r>
            <a:r>
              <a:rPr lang="ko-KR" altLang="en-US"/>
              <a:t>권력분립의 원칙에 준거하여 대통령에게 헌법공동체내에서 부여한 기능과 역할</a:t>
            </a:r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6333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ko-KR" altLang="en-US" dirty="0"/>
              <a:t>헌법상 정부형태 개관 </a:t>
            </a:r>
            <a:r>
              <a:rPr lang="en-US" altLang="ko-KR" dirty="0"/>
              <a:t>– </a:t>
            </a:r>
            <a:r>
              <a:rPr lang="ko-KR" altLang="en-US" dirty="0"/>
              <a:t>변형된 대통령제</a:t>
            </a:r>
            <a:endParaRPr lang="en-US" altLang="ko-KR" dirty="0"/>
          </a:p>
          <a:p>
            <a:pPr lvl="1"/>
            <a:r>
              <a:rPr lang="ko-KR" altLang="en-US" dirty="0"/>
              <a:t>정부</a:t>
            </a:r>
            <a:r>
              <a:rPr lang="en-US" altLang="ko-KR" dirty="0"/>
              <a:t>2</a:t>
            </a:r>
            <a:r>
              <a:rPr lang="ko-KR" altLang="en-US" dirty="0"/>
              <a:t>인자로서의 </a:t>
            </a:r>
            <a:r>
              <a:rPr lang="ko-KR" altLang="en-US" dirty="0" err="1"/>
              <a:t>국무총리제</a:t>
            </a:r>
            <a:r>
              <a:rPr lang="en-US" altLang="ko-KR" dirty="0"/>
              <a:t>-</a:t>
            </a:r>
            <a:r>
              <a:rPr lang="ko-KR" altLang="en-US" dirty="0"/>
              <a:t>국무위원제청권</a:t>
            </a:r>
            <a:r>
              <a:rPr lang="en-US" altLang="ko-KR" dirty="0"/>
              <a:t>, </a:t>
            </a:r>
            <a:r>
              <a:rPr lang="ko-KR" altLang="en-US" dirty="0"/>
              <a:t>국무위원과 행정각부장관겸직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86</a:t>
            </a:r>
            <a:r>
              <a:rPr lang="ko-KR" altLang="en-US" dirty="0"/>
              <a:t>조</a:t>
            </a:r>
            <a:r>
              <a:rPr lang="en-US" altLang="ko-KR" dirty="0"/>
              <a:t>/</a:t>
            </a:r>
            <a:r>
              <a:rPr lang="ko-KR" altLang="en-US" dirty="0"/>
              <a:t>제</a:t>
            </a:r>
            <a:r>
              <a:rPr lang="en-US" altLang="ko-KR" dirty="0"/>
              <a:t>87</a:t>
            </a:r>
            <a:r>
              <a:rPr lang="ko-KR" altLang="en-US" dirty="0"/>
              <a:t>조</a:t>
            </a:r>
            <a:r>
              <a:rPr lang="en-US" altLang="ko-KR" dirty="0"/>
              <a:t>/</a:t>
            </a:r>
            <a:r>
              <a:rPr lang="ko-KR" altLang="en-US" dirty="0"/>
              <a:t>제</a:t>
            </a:r>
            <a:r>
              <a:rPr lang="en-US" altLang="ko-KR" dirty="0"/>
              <a:t>94</a:t>
            </a:r>
            <a:r>
              <a:rPr lang="ko-KR" altLang="en-US" dirty="0"/>
              <a:t>조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행정권의 </a:t>
            </a:r>
            <a:r>
              <a:rPr lang="ko-KR" altLang="en-US" dirty="0" err="1"/>
              <a:t>귀속체로서의</a:t>
            </a:r>
            <a:r>
              <a:rPr lang="ko-KR" altLang="en-US" dirty="0"/>
              <a:t> </a:t>
            </a:r>
            <a:r>
              <a:rPr lang="en-US" altLang="ko-KR" dirty="0"/>
              <a:t>“</a:t>
            </a:r>
            <a:r>
              <a:rPr lang="ko-KR" altLang="en-US" dirty="0"/>
              <a:t>정부</a:t>
            </a:r>
            <a:r>
              <a:rPr lang="en-US" altLang="ko-KR" dirty="0"/>
              <a:t>” – </a:t>
            </a:r>
            <a:r>
              <a:rPr lang="ko-KR" altLang="en-US" dirty="0"/>
              <a:t>국무회의</a:t>
            </a:r>
            <a:r>
              <a:rPr lang="en-US" altLang="ko-KR" dirty="0"/>
              <a:t> </a:t>
            </a:r>
            <a:r>
              <a:rPr lang="ko-KR" altLang="en-US" dirty="0"/>
              <a:t>등 심의기관</a:t>
            </a:r>
            <a:r>
              <a:rPr lang="en-US" altLang="ko-KR" dirty="0"/>
              <a:t>, </a:t>
            </a:r>
            <a:r>
              <a:rPr lang="ko-KR" altLang="en-US" dirty="0" err="1"/>
              <a:t>부서제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66</a:t>
            </a:r>
            <a:r>
              <a:rPr lang="ko-KR" altLang="en-US" dirty="0"/>
              <a:t>조제</a:t>
            </a:r>
            <a:r>
              <a:rPr lang="en-US" altLang="ko-KR" dirty="0"/>
              <a:t>4</a:t>
            </a:r>
            <a:r>
              <a:rPr lang="ko-KR" altLang="en-US" dirty="0"/>
              <a:t>항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국회의원과 국무위원의 겸직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43</a:t>
            </a:r>
            <a:r>
              <a:rPr lang="ko-KR" altLang="en-US" dirty="0"/>
              <a:t>조 국회의원은 법률이 정하는 직을 겸할 수 없다</a:t>
            </a:r>
            <a:r>
              <a:rPr lang="en-US" altLang="ko-KR" dirty="0"/>
              <a:t>.)</a:t>
            </a:r>
          </a:p>
          <a:p>
            <a:pPr lvl="1"/>
            <a:r>
              <a:rPr lang="ko-KR" altLang="en-US" dirty="0"/>
              <a:t>정부의 </a:t>
            </a:r>
            <a:r>
              <a:rPr lang="ko-KR" altLang="en-US" dirty="0" err="1"/>
              <a:t>법률안제출권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52</a:t>
            </a:r>
            <a:r>
              <a:rPr lang="ko-KR" altLang="en-US" dirty="0"/>
              <a:t>조 국회의원과 정부는 법률안을 제출할 수 있다</a:t>
            </a:r>
            <a:r>
              <a:rPr lang="en-US" altLang="ko-KR" dirty="0"/>
              <a:t>.)</a:t>
            </a:r>
          </a:p>
          <a:p>
            <a:pPr lvl="1"/>
            <a:r>
              <a:rPr lang="ko-KR" altLang="en-US" dirty="0"/>
              <a:t>국회에 대한 정부의 </a:t>
            </a:r>
            <a:r>
              <a:rPr lang="ko-KR" altLang="en-US" dirty="0" err="1"/>
              <a:t>답책성</a:t>
            </a:r>
            <a:r>
              <a:rPr lang="en-US" altLang="ko-KR" dirty="0"/>
              <a:t>(accountability)(</a:t>
            </a:r>
            <a:r>
              <a:rPr lang="ko-KR" altLang="en-US" dirty="0"/>
              <a:t>제</a:t>
            </a:r>
            <a:r>
              <a:rPr lang="en-US" altLang="ko-KR" dirty="0"/>
              <a:t>62</a:t>
            </a:r>
            <a:r>
              <a:rPr lang="ko-KR" altLang="en-US" dirty="0"/>
              <a:t>조</a:t>
            </a:r>
            <a:r>
              <a:rPr lang="en-US" altLang="ko-KR" dirty="0"/>
              <a:t>/</a:t>
            </a:r>
            <a:r>
              <a:rPr lang="ko-KR" altLang="en-US" dirty="0"/>
              <a:t>제</a:t>
            </a:r>
            <a:r>
              <a:rPr lang="en-US" altLang="ko-KR" dirty="0"/>
              <a:t>63</a:t>
            </a:r>
            <a:r>
              <a:rPr lang="ko-KR" altLang="en-US" dirty="0"/>
              <a:t>조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의회주의의 채택을 통한 </a:t>
            </a:r>
            <a:r>
              <a:rPr lang="ko-KR" altLang="en-US" dirty="0" err="1"/>
              <a:t>대통령견제권의</a:t>
            </a:r>
            <a:r>
              <a:rPr lang="ko-KR" altLang="en-US" dirty="0"/>
              <a:t> 구조화</a:t>
            </a:r>
            <a:endParaRPr lang="en-US" altLang="ko-KR" dirty="0"/>
          </a:p>
          <a:p>
            <a:pPr lvl="1"/>
            <a:r>
              <a:rPr lang="ko-KR" altLang="en-US" dirty="0"/>
              <a:t>제헌헌법이래의 경로의존성</a:t>
            </a:r>
            <a:r>
              <a:rPr lang="en-US" altLang="ko-KR" dirty="0"/>
              <a:t>:</a:t>
            </a:r>
            <a:r>
              <a:rPr lang="ko-KR" altLang="en-US" dirty="0"/>
              <a:t>제헌헌법은 대통령제인가</a:t>
            </a:r>
            <a:r>
              <a:rPr lang="en-US" altLang="ko-KR" dirty="0"/>
              <a:t>?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ko-KR" altLang="en-US" dirty="0"/>
              <a:t>한국헌법상 정부형태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738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635670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역대 헌법상 대통령의 지위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현행 헌법</a:t>
            </a:r>
            <a:r>
              <a:rPr lang="en-US" altLang="ko-KR" dirty="0"/>
              <a:t>(1987</a:t>
            </a:r>
            <a:r>
              <a:rPr lang="ko-KR" altLang="en-US"/>
              <a:t>년 헌법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ko-KR" altLang="en-US" dirty="0"/>
              <a:t>유신헌법</a:t>
            </a:r>
            <a:r>
              <a:rPr lang="en-US" altLang="ko-KR" dirty="0"/>
              <a:t>(1972</a:t>
            </a:r>
            <a:r>
              <a:rPr lang="ko-KR" altLang="en-US"/>
              <a:t>년 헌법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80728"/>
            <a:ext cx="4040188" cy="4405329"/>
          </a:xfrm>
        </p:spPr>
        <p:txBody>
          <a:bodyPr/>
          <a:lstStyle/>
          <a:p>
            <a:r>
              <a:rPr lang="ko-KR" altLang="en-US" dirty="0"/>
              <a:t>제</a:t>
            </a:r>
            <a:r>
              <a:rPr lang="en-US" altLang="ko-KR" dirty="0"/>
              <a:t>66</a:t>
            </a:r>
            <a:r>
              <a:rPr lang="ko-KR" altLang="en-US" dirty="0"/>
              <a:t>조 ①대통령은 국가의 원수이며</a:t>
            </a:r>
            <a:r>
              <a:rPr lang="en-US" altLang="ko-KR" dirty="0"/>
              <a:t>, </a:t>
            </a:r>
            <a:r>
              <a:rPr lang="ko-KR" altLang="en-US" dirty="0"/>
              <a:t>외국에 대하여 국가를 대표한다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sz="2000" dirty="0"/>
              <a:t>②대통령은 국가의 독립</a:t>
            </a:r>
            <a:r>
              <a:rPr lang="en-US" altLang="ko-KR" sz="2000" dirty="0"/>
              <a:t>·</a:t>
            </a:r>
            <a:r>
              <a:rPr lang="ko-KR" altLang="en-US" sz="2000" dirty="0"/>
              <a:t>영토의 보전</a:t>
            </a:r>
            <a:r>
              <a:rPr lang="en-US" altLang="ko-KR" sz="2000" dirty="0"/>
              <a:t>·</a:t>
            </a:r>
            <a:r>
              <a:rPr lang="ko-KR" altLang="en-US" sz="2000" dirty="0"/>
              <a:t>국가의 계속성과 헌법을 수호할 책무를 진다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r>
              <a:rPr lang="ko-KR" altLang="en-US" sz="2000" dirty="0"/>
              <a:t>③대통령은 조국의 평화적 통일을 위한 성실한 의무를 진다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r>
              <a:rPr lang="ko-KR" altLang="en-US" dirty="0"/>
              <a:t>④행정권은 대통령을 수반으로 하는 정부에 속한다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596301" y="980728"/>
            <a:ext cx="4041775" cy="4405329"/>
          </a:xfrm>
        </p:spPr>
        <p:txBody>
          <a:bodyPr/>
          <a:lstStyle/>
          <a:p>
            <a:r>
              <a:rPr lang="ko-KR" altLang="en-US" dirty="0"/>
              <a:t>국가원수</a:t>
            </a:r>
            <a:r>
              <a:rPr lang="en-US" altLang="ko-KR" dirty="0"/>
              <a:t>/</a:t>
            </a:r>
            <a:r>
              <a:rPr lang="ko-KR" altLang="en-US" dirty="0"/>
              <a:t>외국에 대하여 국가를 대표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43</a:t>
            </a:r>
            <a:r>
              <a:rPr lang="ko-KR" altLang="en-US" dirty="0"/>
              <a:t>조①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정부의 수반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43</a:t>
            </a:r>
            <a:r>
              <a:rPr lang="ko-KR" altLang="en-US" dirty="0"/>
              <a:t>조④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통일주체국민회의 의장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36</a:t>
            </a:r>
            <a:r>
              <a:rPr lang="ko-KR" altLang="en-US" dirty="0"/>
              <a:t>조②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온 국민의 </a:t>
            </a:r>
            <a:r>
              <a:rPr lang="ko-KR" altLang="en-US" dirty="0" err="1"/>
              <a:t>총의에</a:t>
            </a:r>
            <a:r>
              <a:rPr lang="ko-KR" altLang="en-US" dirty="0"/>
              <a:t> 의한 국민적 조직체로서 조국통일의 신성한 사명을 가진 국민의 주권적 수임기관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35</a:t>
            </a:r>
            <a:r>
              <a:rPr lang="ko-KR" altLang="en-US" dirty="0"/>
              <a:t>조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국회의원</a:t>
            </a:r>
            <a:r>
              <a:rPr lang="en-US" altLang="ko-KR" dirty="0"/>
              <a:t>3</a:t>
            </a:r>
            <a:r>
              <a:rPr lang="ko-KR" altLang="en-US" dirty="0"/>
              <a:t>분의</a:t>
            </a:r>
            <a:r>
              <a:rPr lang="en-US" altLang="ko-KR" dirty="0"/>
              <a:t>1</a:t>
            </a:r>
            <a:r>
              <a:rPr lang="ko-KR" altLang="en-US" dirty="0"/>
              <a:t>추천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40</a:t>
            </a:r>
            <a:r>
              <a:rPr lang="ko-KR" altLang="en-US" dirty="0"/>
              <a:t>조① 및 ②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헌법개정안 </a:t>
            </a:r>
            <a:r>
              <a:rPr lang="ko-KR" altLang="en-US" dirty="0" err="1"/>
              <a:t>최종확정권</a:t>
            </a:r>
            <a:r>
              <a:rPr lang="en-US" altLang="ko-KR" dirty="0"/>
              <a:t>(</a:t>
            </a:r>
            <a:r>
              <a:rPr lang="ko-KR" altLang="en-US" dirty="0"/>
              <a:t>제</a:t>
            </a:r>
            <a:r>
              <a:rPr lang="en-US" altLang="ko-KR" dirty="0"/>
              <a:t>41</a:t>
            </a:r>
            <a:r>
              <a:rPr lang="ko-KR" altLang="en-US" dirty="0"/>
              <a:t>조 ①</a:t>
            </a:r>
            <a:r>
              <a:rPr lang="en-US" altLang="ko-KR" dirty="0"/>
              <a:t>)</a:t>
            </a:r>
            <a:endParaRPr lang="ko-KR" altLang="en-US" dirty="0"/>
          </a:p>
          <a:p>
            <a:pPr lvl="1"/>
            <a:endParaRPr lang="en-US" altLang="ko-KR" dirty="0"/>
          </a:p>
          <a:p>
            <a:pPr marL="109537" indent="0">
              <a:buNone/>
            </a:pPr>
            <a:endParaRPr lang="ko-KR" altLang="en-US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2016-7-28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신촌대학</a:t>
            </a:r>
            <a:r>
              <a:rPr lang="en-US" altLang="ko-KR"/>
              <a:t>-</a:t>
            </a:r>
            <a:r>
              <a:rPr lang="ko-KR" altLang="en-US"/>
              <a:t>노무현과 정치인대통령론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8668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</TotalTime>
  <Words>1662</Words>
  <Application>Microsoft Office PowerPoint</Application>
  <PresentationFormat>화면 슬라이드 쇼(4:3)</PresentationFormat>
  <Paragraphs>141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Lucida Sans Unicode</vt:lpstr>
      <vt:lpstr>Times New Roman</vt:lpstr>
      <vt:lpstr>Verdana</vt:lpstr>
      <vt:lpstr>Wingdings 2</vt:lpstr>
      <vt:lpstr>Wingdings 3</vt:lpstr>
      <vt:lpstr>광장</vt:lpstr>
      <vt:lpstr>노무현과 정치인대통령론</vt:lpstr>
      <vt:lpstr>박근혜 정부의 대통령관</vt:lpstr>
      <vt:lpstr>헌법재판소의 대통령관 (헌재 2004. 5. 14. 2004헌나1)</vt:lpstr>
      <vt:lpstr>PowerPoint 프레젠테이션</vt:lpstr>
      <vt:lpstr>문제의 제기</vt:lpstr>
      <vt:lpstr>PowerPoint 프레젠테이션</vt:lpstr>
      <vt:lpstr>대통령의 헌법상의 지위</vt:lpstr>
      <vt:lpstr>한국헌법상 정부형태</vt:lpstr>
      <vt:lpstr>역대 헌법상 대통령의 지위</vt:lpstr>
      <vt:lpstr>대통령의 기본적 지위</vt:lpstr>
      <vt:lpstr>민주주의와 대통령의 이중적 지위</vt:lpstr>
      <vt:lpstr>PowerPoint 프레젠테이션</vt:lpstr>
      <vt:lpstr>대통령 노무현과 정치의 자유</vt:lpstr>
      <vt:lpstr>헌재의 결정</vt:lpstr>
      <vt:lpstr> 노무현 대통령 선관위 대상 헌법소원청구사건[2007헌마700] </vt:lpstr>
      <vt:lpstr>PowerPoint 프레젠테이션</vt:lpstr>
      <vt:lpstr>PowerPoint 프레젠테이션</vt:lpstr>
      <vt:lpstr>헌재 다수의견</vt:lpstr>
      <vt:lpstr>송두환 재판관의 반대의견</vt:lpstr>
      <vt:lpstr>PowerPoint 프레젠테이션</vt:lpstr>
    </vt:vector>
  </TitlesOfParts>
  <Company>연세대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헌법과 경제</dc:title>
  <dc:creator>hjc</dc:creator>
  <cp:lastModifiedBy>김종철</cp:lastModifiedBy>
  <cp:revision>111</cp:revision>
  <dcterms:created xsi:type="dcterms:W3CDTF">2007-04-04T01:32:53Z</dcterms:created>
  <dcterms:modified xsi:type="dcterms:W3CDTF">2016-07-28T08:02:02Z</dcterms:modified>
</cp:coreProperties>
</file>