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2"/>
  </p:notesMasterIdLst>
  <p:sldIdLst>
    <p:sldId id="256" r:id="rId2"/>
    <p:sldId id="259" r:id="rId3"/>
    <p:sldId id="263" r:id="rId4"/>
    <p:sldId id="258" r:id="rId5"/>
    <p:sldId id="257" r:id="rId6"/>
    <p:sldId id="285" r:id="rId7"/>
    <p:sldId id="260" r:id="rId8"/>
    <p:sldId id="262" r:id="rId9"/>
    <p:sldId id="264" r:id="rId10"/>
    <p:sldId id="265" r:id="rId11"/>
    <p:sldId id="266" r:id="rId12"/>
    <p:sldId id="267" r:id="rId13"/>
    <p:sldId id="284" r:id="rId14"/>
    <p:sldId id="268" r:id="rId15"/>
    <p:sldId id="269" r:id="rId16"/>
    <p:sldId id="270" r:id="rId17"/>
    <p:sldId id="271" r:id="rId18"/>
    <p:sldId id="272" r:id="rId19"/>
    <p:sldId id="273" r:id="rId20"/>
    <p:sldId id="283" r:id="rId21"/>
    <p:sldId id="274" r:id="rId22"/>
    <p:sldId id="275" r:id="rId23"/>
    <p:sldId id="276" r:id="rId24"/>
    <p:sldId id="277" r:id="rId25"/>
    <p:sldId id="278" r:id="rId26"/>
    <p:sldId id="279" r:id="rId27"/>
    <p:sldId id="280" r:id="rId28"/>
    <p:sldId id="281" r:id="rId29"/>
    <p:sldId id="282" r:id="rId30"/>
    <p:sldId id="286" r:id="rId31"/>
  </p:sldIdLst>
  <p:sldSz cx="9144000" cy="6858000" type="screen4x3"/>
  <p:notesSz cx="6797675" cy="99266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954" y="-6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525BAD-73BC-4711-AB65-B36591823231}" type="doc">
      <dgm:prSet loTypeId="urn:microsoft.com/office/officeart/2005/8/layout/vList2" loCatId="list" qsTypeId="urn:microsoft.com/office/officeart/2005/8/quickstyle/simple1" qsCatId="simple" csTypeId="urn:microsoft.com/office/officeart/2005/8/colors/accent1_2" csCatId="accent1"/>
      <dgm:spPr/>
      <dgm:t>
        <a:bodyPr/>
        <a:lstStyle/>
        <a:p>
          <a:pPr latinLnBrk="1"/>
          <a:endParaRPr lang="ko-KR" altLang="en-US"/>
        </a:p>
      </dgm:t>
    </dgm:pt>
    <dgm:pt modelId="{0D5A3034-7053-44EC-A504-788AB33A955D}">
      <dgm:prSet/>
      <dgm:spPr/>
      <dgm:t>
        <a:bodyPr/>
        <a:lstStyle/>
        <a:p>
          <a:pPr rtl="0" latinLnBrk="1"/>
          <a:r>
            <a:rPr lang="ko-KR" dirty="0" smtClean="0"/>
            <a:t>글로벌 금융위기</a:t>
          </a:r>
          <a:r>
            <a:rPr lang="en-US" dirty="0" smtClean="0"/>
            <a:t>-</a:t>
          </a:r>
          <a:r>
            <a:rPr lang="ko-KR" dirty="0" smtClean="0"/>
            <a:t>구조조정이 전산업으로 확산중</a:t>
          </a:r>
          <a:endParaRPr lang="en-US" dirty="0"/>
        </a:p>
      </dgm:t>
    </dgm:pt>
    <dgm:pt modelId="{7846C9D8-1A00-4271-B96D-CE5E880E9342}" type="parTrans" cxnId="{EFCF442E-7518-4AE8-BB54-B1CAC245FE82}">
      <dgm:prSet/>
      <dgm:spPr/>
      <dgm:t>
        <a:bodyPr/>
        <a:lstStyle/>
        <a:p>
          <a:pPr latinLnBrk="1"/>
          <a:endParaRPr lang="ko-KR" altLang="en-US"/>
        </a:p>
      </dgm:t>
    </dgm:pt>
    <dgm:pt modelId="{D403D2DB-0039-44A3-B5A9-C9C2298335EA}" type="sibTrans" cxnId="{EFCF442E-7518-4AE8-BB54-B1CAC245FE82}">
      <dgm:prSet/>
      <dgm:spPr/>
      <dgm:t>
        <a:bodyPr/>
        <a:lstStyle/>
        <a:p>
          <a:pPr latinLnBrk="1"/>
          <a:endParaRPr lang="ko-KR" altLang="en-US"/>
        </a:p>
      </dgm:t>
    </dgm:pt>
    <dgm:pt modelId="{EF65CFE4-8141-4613-A4C8-5684732E0B51}">
      <dgm:prSet/>
      <dgm:spPr/>
      <dgm:t>
        <a:bodyPr/>
        <a:lstStyle/>
        <a:p>
          <a:pPr rtl="0" latinLnBrk="1"/>
          <a:r>
            <a:rPr lang="en-US" dirty="0" smtClean="0"/>
            <a:t>(</a:t>
          </a:r>
          <a:r>
            <a:rPr lang="ko-KR" dirty="0" smtClean="0"/>
            <a:t>금융에서</a:t>
          </a:r>
          <a:r>
            <a:rPr lang="en-US" dirty="0" smtClean="0"/>
            <a:t>, </a:t>
          </a:r>
          <a:r>
            <a:rPr lang="ko-KR" dirty="0" smtClean="0"/>
            <a:t>제조</a:t>
          </a:r>
          <a:r>
            <a:rPr lang="en-US" dirty="0" smtClean="0"/>
            <a:t>,IT</a:t>
          </a:r>
          <a:r>
            <a:rPr lang="ko-KR" dirty="0" smtClean="0"/>
            <a:t>로 </a:t>
          </a:r>
          <a:r>
            <a:rPr lang="en-US" dirty="0" smtClean="0"/>
            <a:t>)</a:t>
          </a:r>
          <a:endParaRPr lang="ko-KR" dirty="0"/>
        </a:p>
      </dgm:t>
    </dgm:pt>
    <dgm:pt modelId="{542AB5D5-A76F-446B-9DDE-5DFF88EEF088}" type="parTrans" cxnId="{A66F4ED5-EE1B-4C57-9F54-5F0AF54696FE}">
      <dgm:prSet/>
      <dgm:spPr/>
      <dgm:t>
        <a:bodyPr/>
        <a:lstStyle/>
        <a:p>
          <a:pPr latinLnBrk="1"/>
          <a:endParaRPr lang="ko-KR" altLang="en-US"/>
        </a:p>
      </dgm:t>
    </dgm:pt>
    <dgm:pt modelId="{56D844F1-37E0-47F7-AF48-D2C199C292C7}" type="sibTrans" cxnId="{A66F4ED5-EE1B-4C57-9F54-5F0AF54696FE}">
      <dgm:prSet/>
      <dgm:spPr/>
      <dgm:t>
        <a:bodyPr/>
        <a:lstStyle/>
        <a:p>
          <a:pPr latinLnBrk="1"/>
          <a:endParaRPr lang="ko-KR" altLang="en-US"/>
        </a:p>
      </dgm:t>
    </dgm:pt>
    <dgm:pt modelId="{9889904B-7D0C-4081-9EF3-9075462169E2}">
      <dgm:prSet/>
      <dgm:spPr/>
      <dgm:t>
        <a:bodyPr/>
        <a:lstStyle/>
        <a:p>
          <a:pPr rtl="0" latinLnBrk="1"/>
          <a:r>
            <a:rPr lang="en-US" dirty="0" smtClean="0"/>
            <a:t>EU</a:t>
          </a:r>
          <a:endParaRPr lang="en-US" dirty="0"/>
        </a:p>
      </dgm:t>
    </dgm:pt>
    <dgm:pt modelId="{5DD72CE6-9776-42E0-9974-87A9445291D6}" type="parTrans" cxnId="{D8715701-B391-44AD-8B73-EF65201D142B}">
      <dgm:prSet/>
      <dgm:spPr/>
      <dgm:t>
        <a:bodyPr/>
        <a:lstStyle/>
        <a:p>
          <a:pPr latinLnBrk="1"/>
          <a:endParaRPr lang="ko-KR" altLang="en-US"/>
        </a:p>
      </dgm:t>
    </dgm:pt>
    <dgm:pt modelId="{7E3473B5-6375-4F61-B88E-AC069B8B0347}" type="sibTrans" cxnId="{D8715701-B391-44AD-8B73-EF65201D142B}">
      <dgm:prSet/>
      <dgm:spPr/>
      <dgm:t>
        <a:bodyPr/>
        <a:lstStyle/>
        <a:p>
          <a:pPr latinLnBrk="1"/>
          <a:endParaRPr lang="ko-KR" altLang="en-US"/>
        </a:p>
      </dgm:t>
    </dgm:pt>
    <dgm:pt modelId="{8EE6A2C9-C5DC-4148-9362-A7A10D14BDCF}">
      <dgm:prSet/>
      <dgm:spPr/>
      <dgm:t>
        <a:bodyPr/>
        <a:lstStyle/>
        <a:p>
          <a:pPr rtl="0" latinLnBrk="1"/>
          <a:endParaRPr lang="en-US" dirty="0"/>
        </a:p>
      </dgm:t>
    </dgm:pt>
    <dgm:pt modelId="{82CD4FAA-B5C8-442D-B696-CC1B98593FFF}" type="parTrans" cxnId="{EE6112A6-77EB-4EE6-A191-6CE515B21D2F}">
      <dgm:prSet/>
      <dgm:spPr/>
      <dgm:t>
        <a:bodyPr/>
        <a:lstStyle/>
        <a:p>
          <a:pPr latinLnBrk="1"/>
          <a:endParaRPr lang="ko-KR" altLang="en-US"/>
        </a:p>
      </dgm:t>
    </dgm:pt>
    <dgm:pt modelId="{07A51743-31B9-4E0A-ABD7-F246C3D14CD2}" type="sibTrans" cxnId="{EE6112A6-77EB-4EE6-A191-6CE515B21D2F}">
      <dgm:prSet/>
      <dgm:spPr/>
      <dgm:t>
        <a:bodyPr/>
        <a:lstStyle/>
        <a:p>
          <a:pPr latinLnBrk="1"/>
          <a:endParaRPr lang="ko-KR" altLang="en-US"/>
        </a:p>
      </dgm:t>
    </dgm:pt>
    <dgm:pt modelId="{DEEBF20E-CBA0-463E-873F-8ADFF39496EF}">
      <dgm:prSet/>
      <dgm:spPr/>
      <dgm:t>
        <a:bodyPr/>
        <a:lstStyle/>
        <a:p>
          <a:pPr rtl="0" latinLnBrk="1"/>
          <a:r>
            <a:rPr lang="ko-KR" dirty="0" smtClean="0"/>
            <a:t>인구동태적위기</a:t>
          </a:r>
          <a:r>
            <a:rPr lang="en-US" dirty="0" smtClean="0"/>
            <a:t>-</a:t>
          </a:r>
          <a:r>
            <a:rPr lang="ko-KR" dirty="0" smtClean="0"/>
            <a:t>저출산 고령화</a:t>
          </a:r>
          <a:endParaRPr lang="en-US" dirty="0"/>
        </a:p>
      </dgm:t>
    </dgm:pt>
    <dgm:pt modelId="{080BA199-3138-4FF0-B374-BF498ABFC344}" type="parTrans" cxnId="{190CB4A2-107D-4F7E-918A-43ADEAA47001}">
      <dgm:prSet/>
      <dgm:spPr/>
      <dgm:t>
        <a:bodyPr/>
        <a:lstStyle/>
        <a:p>
          <a:pPr latinLnBrk="1"/>
          <a:endParaRPr lang="ko-KR" altLang="en-US"/>
        </a:p>
      </dgm:t>
    </dgm:pt>
    <dgm:pt modelId="{77A4E09E-9E5D-4C6E-AF47-F513B4AC47E3}" type="sibTrans" cxnId="{190CB4A2-107D-4F7E-918A-43ADEAA47001}">
      <dgm:prSet/>
      <dgm:spPr/>
      <dgm:t>
        <a:bodyPr/>
        <a:lstStyle/>
        <a:p>
          <a:pPr latinLnBrk="1"/>
          <a:endParaRPr lang="ko-KR" altLang="en-US"/>
        </a:p>
      </dgm:t>
    </dgm:pt>
    <dgm:pt modelId="{211D4974-568A-4B54-864A-B7D313142FD6}">
      <dgm:prSet/>
      <dgm:spPr/>
      <dgm:t>
        <a:bodyPr/>
        <a:lstStyle/>
        <a:p>
          <a:pPr rtl="0" latinLnBrk="1"/>
          <a:r>
            <a:rPr lang="ko-KR" dirty="0" smtClean="0"/>
            <a:t>고실업</a:t>
          </a:r>
          <a:r>
            <a:rPr lang="en-US" dirty="0" smtClean="0"/>
            <a:t>-</a:t>
          </a:r>
          <a:r>
            <a:rPr lang="ko-KR" dirty="0" smtClean="0"/>
            <a:t>청년실업</a:t>
          </a:r>
          <a:endParaRPr lang="en-US" dirty="0"/>
        </a:p>
      </dgm:t>
    </dgm:pt>
    <dgm:pt modelId="{69F4CE7A-3E40-4927-AB40-B2F7A7394C18}" type="parTrans" cxnId="{9D1FB695-8062-48F2-A92B-D31D1F506246}">
      <dgm:prSet/>
      <dgm:spPr/>
      <dgm:t>
        <a:bodyPr/>
        <a:lstStyle/>
        <a:p>
          <a:pPr latinLnBrk="1"/>
          <a:endParaRPr lang="ko-KR" altLang="en-US"/>
        </a:p>
      </dgm:t>
    </dgm:pt>
    <dgm:pt modelId="{C6CF7BA9-B95A-4C8A-B320-B68DCDB8B75A}" type="sibTrans" cxnId="{9D1FB695-8062-48F2-A92B-D31D1F506246}">
      <dgm:prSet/>
      <dgm:spPr/>
      <dgm:t>
        <a:bodyPr/>
        <a:lstStyle/>
        <a:p>
          <a:pPr latinLnBrk="1"/>
          <a:endParaRPr lang="ko-KR" altLang="en-US"/>
        </a:p>
      </dgm:t>
    </dgm:pt>
    <dgm:pt modelId="{E75B45F0-D686-40E0-BDC3-24BE1087EC1D}">
      <dgm:prSet/>
      <dgm:spPr/>
      <dgm:t>
        <a:bodyPr/>
        <a:lstStyle/>
        <a:p>
          <a:pPr rtl="0" latinLnBrk="1"/>
          <a:endParaRPr lang="en-US" dirty="0"/>
        </a:p>
      </dgm:t>
    </dgm:pt>
    <dgm:pt modelId="{72BD73C5-7731-4031-9E28-EEA11639D0C2}" type="parTrans" cxnId="{6C4B14BB-ABC4-4D2B-A021-FE9A2C9A3701}">
      <dgm:prSet/>
      <dgm:spPr/>
      <dgm:t>
        <a:bodyPr/>
        <a:lstStyle/>
        <a:p>
          <a:pPr latinLnBrk="1"/>
          <a:endParaRPr lang="ko-KR" altLang="en-US"/>
        </a:p>
      </dgm:t>
    </dgm:pt>
    <dgm:pt modelId="{D3C54C4B-40F7-4E18-9E66-57A0CB64BE6A}" type="sibTrans" cxnId="{6C4B14BB-ABC4-4D2B-A021-FE9A2C9A3701}">
      <dgm:prSet/>
      <dgm:spPr/>
      <dgm:t>
        <a:bodyPr/>
        <a:lstStyle/>
        <a:p>
          <a:pPr latinLnBrk="1"/>
          <a:endParaRPr lang="ko-KR" altLang="en-US"/>
        </a:p>
      </dgm:t>
    </dgm:pt>
    <dgm:pt modelId="{1D7A9EA5-C84D-4979-88EF-93DC0D98E0FB}">
      <dgm:prSet/>
      <dgm:spPr/>
      <dgm:t>
        <a:bodyPr/>
        <a:lstStyle/>
        <a:p>
          <a:pPr rtl="0" latinLnBrk="1"/>
          <a:r>
            <a:rPr lang="ko-KR" dirty="0" smtClean="0"/>
            <a:t>기후변화</a:t>
          </a:r>
          <a:r>
            <a:rPr lang="en-US" dirty="0" smtClean="0"/>
            <a:t>-</a:t>
          </a:r>
          <a:r>
            <a:rPr lang="ko-KR" dirty="0" smtClean="0"/>
            <a:t>지구온난화</a:t>
          </a:r>
          <a:r>
            <a:rPr lang="en-US" dirty="0" smtClean="0"/>
            <a:t>-</a:t>
          </a:r>
          <a:r>
            <a:rPr lang="ko-KR" dirty="0" smtClean="0"/>
            <a:t>녹색성장</a:t>
          </a:r>
          <a:endParaRPr lang="en-US" dirty="0"/>
        </a:p>
      </dgm:t>
    </dgm:pt>
    <dgm:pt modelId="{3A7121FF-012C-4262-91C4-9E288435A07A}" type="parTrans" cxnId="{980687EA-6267-48BF-867E-44273A5C958F}">
      <dgm:prSet/>
      <dgm:spPr/>
      <dgm:t>
        <a:bodyPr/>
        <a:lstStyle/>
        <a:p>
          <a:pPr latinLnBrk="1"/>
          <a:endParaRPr lang="ko-KR" altLang="en-US"/>
        </a:p>
      </dgm:t>
    </dgm:pt>
    <dgm:pt modelId="{FDEB4847-85D3-4502-9A0A-EA90369B70C5}" type="sibTrans" cxnId="{980687EA-6267-48BF-867E-44273A5C958F}">
      <dgm:prSet/>
      <dgm:spPr/>
      <dgm:t>
        <a:bodyPr/>
        <a:lstStyle/>
        <a:p>
          <a:pPr latinLnBrk="1"/>
          <a:endParaRPr lang="ko-KR" altLang="en-US"/>
        </a:p>
      </dgm:t>
    </dgm:pt>
    <dgm:pt modelId="{5F5E1D7F-C7B1-46A0-86BA-5E8BC232C6F9}">
      <dgm:prSet/>
      <dgm:spPr/>
      <dgm:t>
        <a:bodyPr/>
        <a:lstStyle/>
        <a:p>
          <a:pPr rtl="0" latinLnBrk="1"/>
          <a:r>
            <a:rPr lang="ko-KR" dirty="0" smtClean="0"/>
            <a:t>에너지정책의 변화</a:t>
          </a:r>
          <a:r>
            <a:rPr lang="en-US" dirty="0" smtClean="0"/>
            <a:t>-</a:t>
          </a:r>
          <a:r>
            <a:rPr lang="ko-KR" dirty="0" smtClean="0"/>
            <a:t>원자력발전소에 대한 새로운 시각</a:t>
          </a:r>
          <a:r>
            <a:rPr lang="en-US" dirty="0" smtClean="0"/>
            <a:t>-</a:t>
          </a:r>
          <a:r>
            <a:rPr lang="ko-KR" dirty="0" smtClean="0"/>
            <a:t>대안에너지</a:t>
          </a:r>
          <a:endParaRPr lang="en-US" dirty="0"/>
        </a:p>
      </dgm:t>
    </dgm:pt>
    <dgm:pt modelId="{FB3E15D2-6662-487D-A73B-E5541662F3AF}" type="parTrans" cxnId="{86C54DB6-F952-4CFB-9D1D-71B4AA76D2E0}">
      <dgm:prSet/>
      <dgm:spPr/>
      <dgm:t>
        <a:bodyPr/>
        <a:lstStyle/>
        <a:p>
          <a:pPr latinLnBrk="1"/>
          <a:endParaRPr lang="ko-KR" altLang="en-US"/>
        </a:p>
      </dgm:t>
    </dgm:pt>
    <dgm:pt modelId="{118BF169-7D4F-4907-BACF-6E0A6C9BD51D}" type="sibTrans" cxnId="{86C54DB6-F952-4CFB-9D1D-71B4AA76D2E0}">
      <dgm:prSet/>
      <dgm:spPr/>
      <dgm:t>
        <a:bodyPr/>
        <a:lstStyle/>
        <a:p>
          <a:pPr latinLnBrk="1"/>
          <a:endParaRPr lang="ko-KR" altLang="en-US"/>
        </a:p>
      </dgm:t>
    </dgm:pt>
    <dgm:pt modelId="{C6BCECFB-83A3-42DA-A3C2-3A5EC009069C}">
      <dgm:prSet/>
      <dgm:spPr/>
      <dgm:t>
        <a:bodyPr/>
        <a:lstStyle/>
        <a:p>
          <a:pPr rtl="0" latinLnBrk="1"/>
          <a:r>
            <a:rPr lang="ko-KR" dirty="0" smtClean="0"/>
            <a:t>이집트에서 시작된 중동의 민주화</a:t>
          </a:r>
          <a:r>
            <a:rPr lang="en-US" dirty="0" smtClean="0"/>
            <a:t>-</a:t>
          </a:r>
          <a:endParaRPr lang="ko-KR" dirty="0"/>
        </a:p>
      </dgm:t>
    </dgm:pt>
    <dgm:pt modelId="{383B836D-0DAA-481A-90B5-C62943E532B6}" type="parTrans" cxnId="{0FCCD3DB-BB7B-4176-8F67-FC963C9A3270}">
      <dgm:prSet/>
      <dgm:spPr/>
      <dgm:t>
        <a:bodyPr/>
        <a:lstStyle/>
        <a:p>
          <a:pPr latinLnBrk="1"/>
          <a:endParaRPr lang="ko-KR" altLang="en-US"/>
        </a:p>
      </dgm:t>
    </dgm:pt>
    <dgm:pt modelId="{2E57E56A-B578-4A40-ABBA-09F54C538BC6}" type="sibTrans" cxnId="{0FCCD3DB-BB7B-4176-8F67-FC963C9A3270}">
      <dgm:prSet/>
      <dgm:spPr/>
      <dgm:t>
        <a:bodyPr/>
        <a:lstStyle/>
        <a:p>
          <a:pPr latinLnBrk="1"/>
          <a:endParaRPr lang="ko-KR" altLang="en-US"/>
        </a:p>
      </dgm:t>
    </dgm:pt>
    <dgm:pt modelId="{83E1FC20-431B-40A0-917B-E4A0F665709D}">
      <dgm:prSet/>
      <dgm:spPr/>
      <dgm:t>
        <a:bodyPr/>
        <a:lstStyle/>
        <a:p>
          <a:pPr rtl="0" latinLnBrk="1"/>
          <a:endParaRPr lang="ko-KR" dirty="0"/>
        </a:p>
      </dgm:t>
    </dgm:pt>
    <dgm:pt modelId="{64463206-EA1C-4852-A166-5FA26F939ED5}" type="parTrans" cxnId="{96BDFD06-A6F8-4AC6-AB50-A62F282546B1}">
      <dgm:prSet/>
      <dgm:spPr/>
      <dgm:t>
        <a:bodyPr/>
        <a:lstStyle/>
        <a:p>
          <a:pPr latinLnBrk="1"/>
          <a:endParaRPr lang="ko-KR" altLang="en-US"/>
        </a:p>
      </dgm:t>
    </dgm:pt>
    <dgm:pt modelId="{6067965D-ED10-499D-9E9B-EC7AE7887680}" type="sibTrans" cxnId="{96BDFD06-A6F8-4AC6-AB50-A62F282546B1}">
      <dgm:prSet/>
      <dgm:spPr/>
      <dgm:t>
        <a:bodyPr/>
        <a:lstStyle/>
        <a:p>
          <a:pPr latinLnBrk="1"/>
          <a:endParaRPr lang="ko-KR" altLang="en-US"/>
        </a:p>
      </dgm:t>
    </dgm:pt>
    <dgm:pt modelId="{DC41B237-F39B-49FC-B7EA-3F606D72121B}" type="pres">
      <dgm:prSet presAssocID="{13525BAD-73BC-4711-AB65-B36591823231}" presName="linear" presStyleCnt="0">
        <dgm:presLayoutVars>
          <dgm:animLvl val="lvl"/>
          <dgm:resizeHandles val="exact"/>
        </dgm:presLayoutVars>
      </dgm:prSet>
      <dgm:spPr/>
      <dgm:t>
        <a:bodyPr/>
        <a:lstStyle/>
        <a:p>
          <a:pPr latinLnBrk="1"/>
          <a:endParaRPr lang="ko-KR" altLang="en-US"/>
        </a:p>
      </dgm:t>
    </dgm:pt>
    <dgm:pt modelId="{67E5127B-871B-4B8F-9A25-9E87D32C9E76}" type="pres">
      <dgm:prSet presAssocID="{0D5A3034-7053-44EC-A504-788AB33A955D}" presName="parentText" presStyleLbl="node1" presStyleIdx="0" presStyleCnt="11">
        <dgm:presLayoutVars>
          <dgm:chMax val="0"/>
          <dgm:bulletEnabled val="1"/>
        </dgm:presLayoutVars>
      </dgm:prSet>
      <dgm:spPr/>
      <dgm:t>
        <a:bodyPr/>
        <a:lstStyle/>
        <a:p>
          <a:pPr latinLnBrk="1"/>
          <a:endParaRPr lang="ko-KR" altLang="en-US"/>
        </a:p>
      </dgm:t>
    </dgm:pt>
    <dgm:pt modelId="{B2D49CEC-A117-4CFB-B281-6B444060C856}" type="pres">
      <dgm:prSet presAssocID="{D403D2DB-0039-44A3-B5A9-C9C2298335EA}" presName="spacer" presStyleCnt="0"/>
      <dgm:spPr/>
    </dgm:pt>
    <dgm:pt modelId="{C783FFB6-61A2-4035-BF0A-F60038A228CD}" type="pres">
      <dgm:prSet presAssocID="{EF65CFE4-8141-4613-A4C8-5684732E0B51}" presName="parentText" presStyleLbl="node1" presStyleIdx="1" presStyleCnt="11">
        <dgm:presLayoutVars>
          <dgm:chMax val="0"/>
          <dgm:bulletEnabled val="1"/>
        </dgm:presLayoutVars>
      </dgm:prSet>
      <dgm:spPr>
        <a:prstGeom prst="flowChartProcess">
          <a:avLst/>
        </a:prstGeom>
      </dgm:spPr>
      <dgm:t>
        <a:bodyPr/>
        <a:lstStyle/>
        <a:p>
          <a:pPr latinLnBrk="1"/>
          <a:endParaRPr lang="ko-KR" altLang="en-US"/>
        </a:p>
      </dgm:t>
    </dgm:pt>
    <dgm:pt modelId="{BDE4484C-AEE1-43CA-9ADA-6FDF533C6B89}" type="pres">
      <dgm:prSet presAssocID="{56D844F1-37E0-47F7-AF48-D2C199C292C7}" presName="spacer" presStyleCnt="0"/>
      <dgm:spPr/>
    </dgm:pt>
    <dgm:pt modelId="{2E6CB116-41D4-4CF4-AD39-FAF2DEC12F01}" type="pres">
      <dgm:prSet presAssocID="{9889904B-7D0C-4081-9EF3-9075462169E2}" presName="parentText" presStyleLbl="node1" presStyleIdx="2" presStyleCnt="11">
        <dgm:presLayoutVars>
          <dgm:chMax val="0"/>
          <dgm:bulletEnabled val="1"/>
        </dgm:presLayoutVars>
      </dgm:prSet>
      <dgm:spPr/>
      <dgm:t>
        <a:bodyPr/>
        <a:lstStyle/>
        <a:p>
          <a:pPr latinLnBrk="1"/>
          <a:endParaRPr lang="ko-KR" altLang="en-US"/>
        </a:p>
      </dgm:t>
    </dgm:pt>
    <dgm:pt modelId="{7108D4E4-1D4E-44DC-A59C-AD8C88F686E2}" type="pres">
      <dgm:prSet presAssocID="{7E3473B5-6375-4F61-B88E-AC069B8B0347}" presName="spacer" presStyleCnt="0"/>
      <dgm:spPr/>
    </dgm:pt>
    <dgm:pt modelId="{25BABC9A-745B-42DA-B08F-1204C18BDFA3}" type="pres">
      <dgm:prSet presAssocID="{8EE6A2C9-C5DC-4148-9362-A7A10D14BDCF}" presName="parentText" presStyleLbl="node1" presStyleIdx="3" presStyleCnt="11">
        <dgm:presLayoutVars>
          <dgm:chMax val="0"/>
          <dgm:bulletEnabled val="1"/>
        </dgm:presLayoutVars>
      </dgm:prSet>
      <dgm:spPr>
        <a:prstGeom prst="rect">
          <a:avLst/>
        </a:prstGeom>
      </dgm:spPr>
      <dgm:t>
        <a:bodyPr/>
        <a:lstStyle/>
        <a:p>
          <a:pPr latinLnBrk="1"/>
          <a:endParaRPr lang="ko-KR" altLang="en-US"/>
        </a:p>
      </dgm:t>
    </dgm:pt>
    <dgm:pt modelId="{BBAAB738-69A5-439C-9BA7-3368FA50838D}" type="pres">
      <dgm:prSet presAssocID="{07A51743-31B9-4E0A-ABD7-F246C3D14CD2}" presName="spacer" presStyleCnt="0"/>
      <dgm:spPr/>
    </dgm:pt>
    <dgm:pt modelId="{47D883B9-29E4-4DA2-AFB1-F40FFE7AF898}" type="pres">
      <dgm:prSet presAssocID="{DEEBF20E-CBA0-463E-873F-8ADFF39496EF}" presName="parentText" presStyleLbl="node1" presStyleIdx="4" presStyleCnt="11">
        <dgm:presLayoutVars>
          <dgm:chMax val="0"/>
          <dgm:bulletEnabled val="1"/>
        </dgm:presLayoutVars>
      </dgm:prSet>
      <dgm:spPr/>
      <dgm:t>
        <a:bodyPr/>
        <a:lstStyle/>
        <a:p>
          <a:pPr latinLnBrk="1"/>
          <a:endParaRPr lang="ko-KR" altLang="en-US"/>
        </a:p>
      </dgm:t>
    </dgm:pt>
    <dgm:pt modelId="{24647E05-AD8E-471C-A1EA-5011DE345F0C}" type="pres">
      <dgm:prSet presAssocID="{77A4E09E-9E5D-4C6E-AF47-F513B4AC47E3}" presName="spacer" presStyleCnt="0"/>
      <dgm:spPr/>
    </dgm:pt>
    <dgm:pt modelId="{35BFC8AA-F623-46C8-8796-2596804020F4}" type="pres">
      <dgm:prSet presAssocID="{211D4974-568A-4B54-864A-B7D313142FD6}" presName="parentText" presStyleLbl="node1" presStyleIdx="5" presStyleCnt="11">
        <dgm:presLayoutVars>
          <dgm:chMax val="0"/>
          <dgm:bulletEnabled val="1"/>
        </dgm:presLayoutVars>
      </dgm:prSet>
      <dgm:spPr/>
      <dgm:t>
        <a:bodyPr/>
        <a:lstStyle/>
        <a:p>
          <a:pPr latinLnBrk="1"/>
          <a:endParaRPr lang="ko-KR" altLang="en-US"/>
        </a:p>
      </dgm:t>
    </dgm:pt>
    <dgm:pt modelId="{47FAA753-C647-48CD-9C08-86AA64D69873}" type="pres">
      <dgm:prSet presAssocID="{C6CF7BA9-B95A-4C8A-B320-B68DCDB8B75A}" presName="spacer" presStyleCnt="0"/>
      <dgm:spPr/>
    </dgm:pt>
    <dgm:pt modelId="{5B7EF0D7-7275-4278-8898-F12FFD19A8FD}" type="pres">
      <dgm:prSet presAssocID="{E75B45F0-D686-40E0-BDC3-24BE1087EC1D}" presName="parentText" presStyleLbl="node1" presStyleIdx="6" presStyleCnt="11">
        <dgm:presLayoutVars>
          <dgm:chMax val="0"/>
          <dgm:bulletEnabled val="1"/>
        </dgm:presLayoutVars>
      </dgm:prSet>
      <dgm:spPr/>
      <dgm:t>
        <a:bodyPr/>
        <a:lstStyle/>
        <a:p>
          <a:pPr latinLnBrk="1"/>
          <a:endParaRPr lang="ko-KR" altLang="en-US"/>
        </a:p>
      </dgm:t>
    </dgm:pt>
    <dgm:pt modelId="{20F5A677-5FA6-4CDD-BA4E-FFA40E5AE0C5}" type="pres">
      <dgm:prSet presAssocID="{D3C54C4B-40F7-4E18-9E66-57A0CB64BE6A}" presName="spacer" presStyleCnt="0"/>
      <dgm:spPr/>
    </dgm:pt>
    <dgm:pt modelId="{5A085DD2-FEE9-4D77-B7EF-64B9FE4971D9}" type="pres">
      <dgm:prSet presAssocID="{1D7A9EA5-C84D-4979-88EF-93DC0D98E0FB}" presName="parentText" presStyleLbl="node1" presStyleIdx="7" presStyleCnt="11">
        <dgm:presLayoutVars>
          <dgm:chMax val="0"/>
          <dgm:bulletEnabled val="1"/>
        </dgm:presLayoutVars>
      </dgm:prSet>
      <dgm:spPr/>
      <dgm:t>
        <a:bodyPr/>
        <a:lstStyle/>
        <a:p>
          <a:pPr latinLnBrk="1"/>
          <a:endParaRPr lang="ko-KR" altLang="en-US"/>
        </a:p>
      </dgm:t>
    </dgm:pt>
    <dgm:pt modelId="{C2362F65-DCD9-420B-88CC-417319635564}" type="pres">
      <dgm:prSet presAssocID="{FDEB4847-85D3-4502-9A0A-EA90369B70C5}" presName="spacer" presStyleCnt="0"/>
      <dgm:spPr/>
    </dgm:pt>
    <dgm:pt modelId="{39477958-2839-4F16-930B-D2C5FCE1FE38}" type="pres">
      <dgm:prSet presAssocID="{5F5E1D7F-C7B1-46A0-86BA-5E8BC232C6F9}" presName="parentText" presStyleLbl="node1" presStyleIdx="8" presStyleCnt="11">
        <dgm:presLayoutVars>
          <dgm:chMax val="0"/>
          <dgm:bulletEnabled val="1"/>
        </dgm:presLayoutVars>
      </dgm:prSet>
      <dgm:spPr/>
      <dgm:t>
        <a:bodyPr/>
        <a:lstStyle/>
        <a:p>
          <a:pPr latinLnBrk="1"/>
          <a:endParaRPr lang="ko-KR" altLang="en-US"/>
        </a:p>
      </dgm:t>
    </dgm:pt>
    <dgm:pt modelId="{5E766ECB-F1DC-46ED-8CB7-BA50967EA552}" type="pres">
      <dgm:prSet presAssocID="{118BF169-7D4F-4907-BACF-6E0A6C9BD51D}" presName="spacer" presStyleCnt="0"/>
      <dgm:spPr/>
    </dgm:pt>
    <dgm:pt modelId="{48C5F534-A1E8-42B3-8790-8634B22C9EA7}" type="pres">
      <dgm:prSet presAssocID="{C6BCECFB-83A3-42DA-A3C2-3A5EC009069C}" presName="parentText" presStyleLbl="node1" presStyleIdx="9" presStyleCnt="11">
        <dgm:presLayoutVars>
          <dgm:chMax val="0"/>
          <dgm:bulletEnabled val="1"/>
        </dgm:presLayoutVars>
      </dgm:prSet>
      <dgm:spPr/>
      <dgm:t>
        <a:bodyPr/>
        <a:lstStyle/>
        <a:p>
          <a:pPr latinLnBrk="1"/>
          <a:endParaRPr lang="ko-KR" altLang="en-US"/>
        </a:p>
      </dgm:t>
    </dgm:pt>
    <dgm:pt modelId="{5FA6AF71-1237-4CBF-B64B-C52A504C5672}" type="pres">
      <dgm:prSet presAssocID="{2E57E56A-B578-4A40-ABBA-09F54C538BC6}" presName="spacer" presStyleCnt="0"/>
      <dgm:spPr/>
    </dgm:pt>
    <dgm:pt modelId="{BA325E1C-25BC-4391-AF70-16E4E10B528C}" type="pres">
      <dgm:prSet presAssocID="{83E1FC20-431B-40A0-917B-E4A0F665709D}" presName="parentText" presStyleLbl="node1" presStyleIdx="10" presStyleCnt="11">
        <dgm:presLayoutVars>
          <dgm:chMax val="0"/>
          <dgm:bulletEnabled val="1"/>
        </dgm:presLayoutVars>
      </dgm:prSet>
      <dgm:spPr/>
      <dgm:t>
        <a:bodyPr/>
        <a:lstStyle/>
        <a:p>
          <a:pPr latinLnBrk="1"/>
          <a:endParaRPr lang="ko-KR" altLang="en-US"/>
        </a:p>
      </dgm:t>
    </dgm:pt>
  </dgm:ptLst>
  <dgm:cxnLst>
    <dgm:cxn modelId="{F3FDEC43-A676-4F5F-85FC-96160C4C39CE}" type="presOf" srcId="{9889904B-7D0C-4081-9EF3-9075462169E2}" destId="{2E6CB116-41D4-4CF4-AD39-FAF2DEC12F01}" srcOrd="0" destOrd="0" presId="urn:microsoft.com/office/officeart/2005/8/layout/vList2"/>
    <dgm:cxn modelId="{6C4B14BB-ABC4-4D2B-A021-FE9A2C9A3701}" srcId="{13525BAD-73BC-4711-AB65-B36591823231}" destId="{E75B45F0-D686-40E0-BDC3-24BE1087EC1D}" srcOrd="6" destOrd="0" parTransId="{72BD73C5-7731-4031-9E28-EEA11639D0C2}" sibTransId="{D3C54C4B-40F7-4E18-9E66-57A0CB64BE6A}"/>
    <dgm:cxn modelId="{7349E021-D060-4609-9905-CD955A6C4B7E}" type="presOf" srcId="{211D4974-568A-4B54-864A-B7D313142FD6}" destId="{35BFC8AA-F623-46C8-8796-2596804020F4}" srcOrd="0" destOrd="0" presId="urn:microsoft.com/office/officeart/2005/8/layout/vList2"/>
    <dgm:cxn modelId="{190CB4A2-107D-4F7E-918A-43ADEAA47001}" srcId="{13525BAD-73BC-4711-AB65-B36591823231}" destId="{DEEBF20E-CBA0-463E-873F-8ADFF39496EF}" srcOrd="4" destOrd="0" parTransId="{080BA199-3138-4FF0-B374-BF498ABFC344}" sibTransId="{77A4E09E-9E5D-4C6E-AF47-F513B4AC47E3}"/>
    <dgm:cxn modelId="{2B4DD807-C628-44EE-83DA-47561DFF509F}" type="presOf" srcId="{13525BAD-73BC-4711-AB65-B36591823231}" destId="{DC41B237-F39B-49FC-B7EA-3F606D72121B}" srcOrd="0" destOrd="0" presId="urn:microsoft.com/office/officeart/2005/8/layout/vList2"/>
    <dgm:cxn modelId="{8D69944B-EB45-4E53-9D6A-449E839E2D9E}" type="presOf" srcId="{0D5A3034-7053-44EC-A504-788AB33A955D}" destId="{67E5127B-871B-4B8F-9A25-9E87D32C9E76}" srcOrd="0" destOrd="0" presId="urn:microsoft.com/office/officeart/2005/8/layout/vList2"/>
    <dgm:cxn modelId="{8D2805F3-1ED9-4461-8C17-4AE3F63E3F69}" type="presOf" srcId="{8EE6A2C9-C5DC-4148-9362-A7A10D14BDCF}" destId="{25BABC9A-745B-42DA-B08F-1204C18BDFA3}" srcOrd="0" destOrd="0" presId="urn:microsoft.com/office/officeart/2005/8/layout/vList2"/>
    <dgm:cxn modelId="{B8226025-745F-4410-8811-AF41655A6399}" type="presOf" srcId="{EF65CFE4-8141-4613-A4C8-5684732E0B51}" destId="{C783FFB6-61A2-4035-BF0A-F60038A228CD}" srcOrd="0" destOrd="0" presId="urn:microsoft.com/office/officeart/2005/8/layout/vList2"/>
    <dgm:cxn modelId="{4489552E-21FA-490B-BC0A-A6624F7ACB00}" type="presOf" srcId="{5F5E1D7F-C7B1-46A0-86BA-5E8BC232C6F9}" destId="{39477958-2839-4F16-930B-D2C5FCE1FE38}" srcOrd="0" destOrd="0" presId="urn:microsoft.com/office/officeart/2005/8/layout/vList2"/>
    <dgm:cxn modelId="{980687EA-6267-48BF-867E-44273A5C958F}" srcId="{13525BAD-73BC-4711-AB65-B36591823231}" destId="{1D7A9EA5-C84D-4979-88EF-93DC0D98E0FB}" srcOrd="7" destOrd="0" parTransId="{3A7121FF-012C-4262-91C4-9E288435A07A}" sibTransId="{FDEB4847-85D3-4502-9A0A-EA90369B70C5}"/>
    <dgm:cxn modelId="{A66F4ED5-EE1B-4C57-9F54-5F0AF54696FE}" srcId="{13525BAD-73BC-4711-AB65-B36591823231}" destId="{EF65CFE4-8141-4613-A4C8-5684732E0B51}" srcOrd="1" destOrd="0" parTransId="{542AB5D5-A76F-446B-9DDE-5DFF88EEF088}" sibTransId="{56D844F1-37E0-47F7-AF48-D2C199C292C7}"/>
    <dgm:cxn modelId="{279B7444-0671-4EB8-8E62-101EFB532ED5}" type="presOf" srcId="{C6BCECFB-83A3-42DA-A3C2-3A5EC009069C}" destId="{48C5F534-A1E8-42B3-8790-8634B22C9EA7}" srcOrd="0" destOrd="0" presId="urn:microsoft.com/office/officeart/2005/8/layout/vList2"/>
    <dgm:cxn modelId="{8AF7E584-BF7C-488B-A662-200B193D12B4}" type="presOf" srcId="{83E1FC20-431B-40A0-917B-E4A0F665709D}" destId="{BA325E1C-25BC-4391-AF70-16E4E10B528C}" srcOrd="0" destOrd="0" presId="urn:microsoft.com/office/officeart/2005/8/layout/vList2"/>
    <dgm:cxn modelId="{0FCCD3DB-BB7B-4176-8F67-FC963C9A3270}" srcId="{13525BAD-73BC-4711-AB65-B36591823231}" destId="{C6BCECFB-83A3-42DA-A3C2-3A5EC009069C}" srcOrd="9" destOrd="0" parTransId="{383B836D-0DAA-481A-90B5-C62943E532B6}" sibTransId="{2E57E56A-B578-4A40-ABBA-09F54C538BC6}"/>
    <dgm:cxn modelId="{EE6112A6-77EB-4EE6-A191-6CE515B21D2F}" srcId="{13525BAD-73BC-4711-AB65-B36591823231}" destId="{8EE6A2C9-C5DC-4148-9362-A7A10D14BDCF}" srcOrd="3" destOrd="0" parTransId="{82CD4FAA-B5C8-442D-B696-CC1B98593FFF}" sibTransId="{07A51743-31B9-4E0A-ABD7-F246C3D14CD2}"/>
    <dgm:cxn modelId="{EFCF442E-7518-4AE8-BB54-B1CAC245FE82}" srcId="{13525BAD-73BC-4711-AB65-B36591823231}" destId="{0D5A3034-7053-44EC-A504-788AB33A955D}" srcOrd="0" destOrd="0" parTransId="{7846C9D8-1A00-4271-B96D-CE5E880E9342}" sibTransId="{D403D2DB-0039-44A3-B5A9-C9C2298335EA}"/>
    <dgm:cxn modelId="{96BDFD06-A6F8-4AC6-AB50-A62F282546B1}" srcId="{13525BAD-73BC-4711-AB65-B36591823231}" destId="{83E1FC20-431B-40A0-917B-E4A0F665709D}" srcOrd="10" destOrd="0" parTransId="{64463206-EA1C-4852-A166-5FA26F939ED5}" sibTransId="{6067965D-ED10-499D-9E9B-EC7AE7887680}"/>
    <dgm:cxn modelId="{7F832C41-1665-4E5B-A395-E32AE6086ED6}" type="presOf" srcId="{E75B45F0-D686-40E0-BDC3-24BE1087EC1D}" destId="{5B7EF0D7-7275-4278-8898-F12FFD19A8FD}" srcOrd="0" destOrd="0" presId="urn:microsoft.com/office/officeart/2005/8/layout/vList2"/>
    <dgm:cxn modelId="{64F9B42D-3911-4655-8B94-B71A142BAD51}" type="presOf" srcId="{DEEBF20E-CBA0-463E-873F-8ADFF39496EF}" destId="{47D883B9-29E4-4DA2-AFB1-F40FFE7AF898}" srcOrd="0" destOrd="0" presId="urn:microsoft.com/office/officeart/2005/8/layout/vList2"/>
    <dgm:cxn modelId="{E3366BA6-E213-4CC1-9ADB-0F9FB1DAB281}" type="presOf" srcId="{1D7A9EA5-C84D-4979-88EF-93DC0D98E0FB}" destId="{5A085DD2-FEE9-4D77-B7EF-64B9FE4971D9}" srcOrd="0" destOrd="0" presId="urn:microsoft.com/office/officeart/2005/8/layout/vList2"/>
    <dgm:cxn modelId="{9D1FB695-8062-48F2-A92B-D31D1F506246}" srcId="{13525BAD-73BC-4711-AB65-B36591823231}" destId="{211D4974-568A-4B54-864A-B7D313142FD6}" srcOrd="5" destOrd="0" parTransId="{69F4CE7A-3E40-4927-AB40-B2F7A7394C18}" sibTransId="{C6CF7BA9-B95A-4C8A-B320-B68DCDB8B75A}"/>
    <dgm:cxn modelId="{D8715701-B391-44AD-8B73-EF65201D142B}" srcId="{13525BAD-73BC-4711-AB65-B36591823231}" destId="{9889904B-7D0C-4081-9EF3-9075462169E2}" srcOrd="2" destOrd="0" parTransId="{5DD72CE6-9776-42E0-9974-87A9445291D6}" sibTransId="{7E3473B5-6375-4F61-B88E-AC069B8B0347}"/>
    <dgm:cxn modelId="{86C54DB6-F952-4CFB-9D1D-71B4AA76D2E0}" srcId="{13525BAD-73BC-4711-AB65-B36591823231}" destId="{5F5E1D7F-C7B1-46A0-86BA-5E8BC232C6F9}" srcOrd="8" destOrd="0" parTransId="{FB3E15D2-6662-487D-A73B-E5541662F3AF}" sibTransId="{118BF169-7D4F-4907-BACF-6E0A6C9BD51D}"/>
    <dgm:cxn modelId="{BDE8ACB7-0605-464A-97AD-CC34627B378B}" type="presParOf" srcId="{DC41B237-F39B-49FC-B7EA-3F606D72121B}" destId="{67E5127B-871B-4B8F-9A25-9E87D32C9E76}" srcOrd="0" destOrd="0" presId="urn:microsoft.com/office/officeart/2005/8/layout/vList2"/>
    <dgm:cxn modelId="{14987A33-8423-49A3-93C3-F81EE5E20C0B}" type="presParOf" srcId="{DC41B237-F39B-49FC-B7EA-3F606D72121B}" destId="{B2D49CEC-A117-4CFB-B281-6B444060C856}" srcOrd="1" destOrd="0" presId="urn:microsoft.com/office/officeart/2005/8/layout/vList2"/>
    <dgm:cxn modelId="{97CAFCA6-B8F3-4AFC-AFF8-90C88D5ED7A1}" type="presParOf" srcId="{DC41B237-F39B-49FC-B7EA-3F606D72121B}" destId="{C783FFB6-61A2-4035-BF0A-F60038A228CD}" srcOrd="2" destOrd="0" presId="urn:microsoft.com/office/officeart/2005/8/layout/vList2"/>
    <dgm:cxn modelId="{B8BCFF35-D1CC-456F-BF93-99B615C6476C}" type="presParOf" srcId="{DC41B237-F39B-49FC-B7EA-3F606D72121B}" destId="{BDE4484C-AEE1-43CA-9ADA-6FDF533C6B89}" srcOrd="3" destOrd="0" presId="urn:microsoft.com/office/officeart/2005/8/layout/vList2"/>
    <dgm:cxn modelId="{A8DBE19E-5B93-4A1D-A148-D569257BC05F}" type="presParOf" srcId="{DC41B237-F39B-49FC-B7EA-3F606D72121B}" destId="{2E6CB116-41D4-4CF4-AD39-FAF2DEC12F01}" srcOrd="4" destOrd="0" presId="urn:microsoft.com/office/officeart/2005/8/layout/vList2"/>
    <dgm:cxn modelId="{F753CDD4-3CA1-47E1-9E0D-9C94BAE7CE2A}" type="presParOf" srcId="{DC41B237-F39B-49FC-B7EA-3F606D72121B}" destId="{7108D4E4-1D4E-44DC-A59C-AD8C88F686E2}" srcOrd="5" destOrd="0" presId="urn:microsoft.com/office/officeart/2005/8/layout/vList2"/>
    <dgm:cxn modelId="{6BB4CC6F-8DD2-42ED-8FB5-68A866482242}" type="presParOf" srcId="{DC41B237-F39B-49FC-B7EA-3F606D72121B}" destId="{25BABC9A-745B-42DA-B08F-1204C18BDFA3}" srcOrd="6" destOrd="0" presId="urn:microsoft.com/office/officeart/2005/8/layout/vList2"/>
    <dgm:cxn modelId="{CC07DAA9-4C2A-4775-9205-E6E66870E491}" type="presParOf" srcId="{DC41B237-F39B-49FC-B7EA-3F606D72121B}" destId="{BBAAB738-69A5-439C-9BA7-3368FA50838D}" srcOrd="7" destOrd="0" presId="urn:microsoft.com/office/officeart/2005/8/layout/vList2"/>
    <dgm:cxn modelId="{21EA4F19-D05A-403A-A88A-03B85392EF6F}" type="presParOf" srcId="{DC41B237-F39B-49FC-B7EA-3F606D72121B}" destId="{47D883B9-29E4-4DA2-AFB1-F40FFE7AF898}" srcOrd="8" destOrd="0" presId="urn:microsoft.com/office/officeart/2005/8/layout/vList2"/>
    <dgm:cxn modelId="{103625A5-B1CE-4058-8075-B6AA7DD894CC}" type="presParOf" srcId="{DC41B237-F39B-49FC-B7EA-3F606D72121B}" destId="{24647E05-AD8E-471C-A1EA-5011DE345F0C}" srcOrd="9" destOrd="0" presId="urn:microsoft.com/office/officeart/2005/8/layout/vList2"/>
    <dgm:cxn modelId="{C467021E-98FA-445E-B49C-4D5736BA66D0}" type="presParOf" srcId="{DC41B237-F39B-49FC-B7EA-3F606D72121B}" destId="{35BFC8AA-F623-46C8-8796-2596804020F4}" srcOrd="10" destOrd="0" presId="urn:microsoft.com/office/officeart/2005/8/layout/vList2"/>
    <dgm:cxn modelId="{3B56069B-3486-4661-B5E4-89E50C7CB3F5}" type="presParOf" srcId="{DC41B237-F39B-49FC-B7EA-3F606D72121B}" destId="{47FAA753-C647-48CD-9C08-86AA64D69873}" srcOrd="11" destOrd="0" presId="urn:microsoft.com/office/officeart/2005/8/layout/vList2"/>
    <dgm:cxn modelId="{169E2B84-43E4-46D0-B44E-112590E5AA0D}" type="presParOf" srcId="{DC41B237-F39B-49FC-B7EA-3F606D72121B}" destId="{5B7EF0D7-7275-4278-8898-F12FFD19A8FD}" srcOrd="12" destOrd="0" presId="urn:microsoft.com/office/officeart/2005/8/layout/vList2"/>
    <dgm:cxn modelId="{C43E6D0A-A3D4-4A54-B0A4-C6C34C804797}" type="presParOf" srcId="{DC41B237-F39B-49FC-B7EA-3F606D72121B}" destId="{20F5A677-5FA6-4CDD-BA4E-FFA40E5AE0C5}" srcOrd="13" destOrd="0" presId="urn:microsoft.com/office/officeart/2005/8/layout/vList2"/>
    <dgm:cxn modelId="{9AE4D707-6B05-4165-99B9-B9BA468B5212}" type="presParOf" srcId="{DC41B237-F39B-49FC-B7EA-3F606D72121B}" destId="{5A085DD2-FEE9-4D77-B7EF-64B9FE4971D9}" srcOrd="14" destOrd="0" presId="urn:microsoft.com/office/officeart/2005/8/layout/vList2"/>
    <dgm:cxn modelId="{503F86B9-9B54-4BBA-B0D3-7DF0912C7797}" type="presParOf" srcId="{DC41B237-F39B-49FC-B7EA-3F606D72121B}" destId="{C2362F65-DCD9-420B-88CC-417319635564}" srcOrd="15" destOrd="0" presId="urn:microsoft.com/office/officeart/2005/8/layout/vList2"/>
    <dgm:cxn modelId="{23669797-6FC2-4486-B817-FB702DEF25B5}" type="presParOf" srcId="{DC41B237-F39B-49FC-B7EA-3F606D72121B}" destId="{39477958-2839-4F16-930B-D2C5FCE1FE38}" srcOrd="16" destOrd="0" presId="urn:microsoft.com/office/officeart/2005/8/layout/vList2"/>
    <dgm:cxn modelId="{BC32F4BC-04F5-4B6F-AB7D-4EF2BDD0FFC4}" type="presParOf" srcId="{DC41B237-F39B-49FC-B7EA-3F606D72121B}" destId="{5E766ECB-F1DC-46ED-8CB7-BA50967EA552}" srcOrd="17" destOrd="0" presId="urn:microsoft.com/office/officeart/2005/8/layout/vList2"/>
    <dgm:cxn modelId="{7F960F92-79D3-41F3-8202-29408C7B7B60}" type="presParOf" srcId="{DC41B237-F39B-49FC-B7EA-3F606D72121B}" destId="{48C5F534-A1E8-42B3-8790-8634B22C9EA7}" srcOrd="18" destOrd="0" presId="urn:microsoft.com/office/officeart/2005/8/layout/vList2"/>
    <dgm:cxn modelId="{F1214941-8B04-40E8-9C72-968256ED0415}" type="presParOf" srcId="{DC41B237-F39B-49FC-B7EA-3F606D72121B}" destId="{5FA6AF71-1237-4CBF-B64B-C52A504C5672}" srcOrd="19" destOrd="0" presId="urn:microsoft.com/office/officeart/2005/8/layout/vList2"/>
    <dgm:cxn modelId="{1FE97891-00B1-4284-BB70-5FFB5CF4E395}" type="presParOf" srcId="{DC41B237-F39B-49FC-B7EA-3F606D72121B}" destId="{BA325E1C-25BC-4391-AF70-16E4E10B528C}"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9CBE2E-07A1-417A-9723-434510D72A9A}" type="doc">
      <dgm:prSet loTypeId="urn:microsoft.com/office/officeart/2005/8/layout/pyramid2" loCatId="pyramid" qsTypeId="urn:microsoft.com/office/officeart/2005/8/quickstyle/simple1" qsCatId="simple" csTypeId="urn:microsoft.com/office/officeart/2005/8/colors/accent1_2" csCatId="accent1" phldr="1"/>
      <dgm:spPr/>
    </dgm:pt>
    <dgm:pt modelId="{E81EE201-CF35-4834-9807-CB558AD9B2F5}">
      <dgm:prSet phldrT="[텍스트]"/>
      <dgm:spPr/>
      <dgm:t>
        <a:bodyPr/>
        <a:lstStyle/>
        <a:p>
          <a:pPr latinLnBrk="1"/>
          <a:r>
            <a:rPr lang="en-US" altLang="ko-KR" dirty="0" smtClean="0"/>
            <a:t>1%</a:t>
          </a:r>
          <a:endParaRPr lang="ko-KR" altLang="en-US" dirty="0"/>
        </a:p>
      </dgm:t>
    </dgm:pt>
    <dgm:pt modelId="{608F1750-28F6-4E7E-8FC0-870BA06565D3}" type="parTrans" cxnId="{98849AD7-B034-4B7A-AAB3-1859D5A8110E}">
      <dgm:prSet/>
      <dgm:spPr/>
      <dgm:t>
        <a:bodyPr/>
        <a:lstStyle/>
        <a:p>
          <a:pPr latinLnBrk="1"/>
          <a:endParaRPr lang="ko-KR" altLang="en-US"/>
        </a:p>
      </dgm:t>
    </dgm:pt>
    <dgm:pt modelId="{4988FD81-6B62-4575-8D81-118AD49BD1B1}" type="sibTrans" cxnId="{98849AD7-B034-4B7A-AAB3-1859D5A8110E}">
      <dgm:prSet/>
      <dgm:spPr/>
      <dgm:t>
        <a:bodyPr/>
        <a:lstStyle/>
        <a:p>
          <a:pPr latinLnBrk="1"/>
          <a:endParaRPr lang="ko-KR" altLang="en-US"/>
        </a:p>
      </dgm:t>
    </dgm:pt>
    <dgm:pt modelId="{D513D7AC-5993-47DB-8F1D-0552333EA9A3}">
      <dgm:prSet phldrT="[텍스트]"/>
      <dgm:spPr/>
      <dgm:t>
        <a:bodyPr/>
        <a:lstStyle/>
        <a:p>
          <a:pPr latinLnBrk="1"/>
          <a:r>
            <a:rPr lang="en-US" altLang="ko-KR" dirty="0" smtClean="0"/>
            <a:t>Where I am now?</a:t>
          </a:r>
          <a:endParaRPr lang="ko-KR" altLang="en-US" dirty="0"/>
        </a:p>
      </dgm:t>
    </dgm:pt>
    <dgm:pt modelId="{E1AE479A-B541-4C93-A79B-BEB8B71E66A2}" type="parTrans" cxnId="{C72E1DCF-6A82-4604-B202-BC8B916C07C9}">
      <dgm:prSet/>
      <dgm:spPr/>
      <dgm:t>
        <a:bodyPr/>
        <a:lstStyle/>
        <a:p>
          <a:pPr latinLnBrk="1"/>
          <a:endParaRPr lang="ko-KR" altLang="en-US"/>
        </a:p>
      </dgm:t>
    </dgm:pt>
    <dgm:pt modelId="{2F440FCB-BA46-4F23-9FFF-D79FE70151D5}" type="sibTrans" cxnId="{C72E1DCF-6A82-4604-B202-BC8B916C07C9}">
      <dgm:prSet/>
      <dgm:spPr/>
      <dgm:t>
        <a:bodyPr/>
        <a:lstStyle/>
        <a:p>
          <a:pPr latinLnBrk="1"/>
          <a:endParaRPr lang="ko-KR" altLang="en-US"/>
        </a:p>
      </dgm:t>
    </dgm:pt>
    <dgm:pt modelId="{2D5A1DC2-8E59-4F7B-A199-49ED1079182E}">
      <dgm:prSet phldrT="[텍스트]"/>
      <dgm:spPr/>
      <dgm:t>
        <a:bodyPr/>
        <a:lstStyle/>
        <a:p>
          <a:pPr latinLnBrk="1"/>
          <a:r>
            <a:rPr lang="en-US" altLang="ko-KR" dirty="0" err="1" smtClean="0"/>
            <a:t>Unbelivable</a:t>
          </a:r>
          <a:r>
            <a:rPr lang="en-US" altLang="ko-KR" dirty="0" smtClean="0"/>
            <a:t>!</a:t>
          </a:r>
          <a:endParaRPr lang="ko-KR" altLang="en-US" dirty="0"/>
        </a:p>
      </dgm:t>
    </dgm:pt>
    <dgm:pt modelId="{1D4CAE77-17E7-433A-BD7A-2E95055F0175}" type="parTrans" cxnId="{8447E431-DA62-440E-B129-F0CC78787180}">
      <dgm:prSet/>
      <dgm:spPr/>
      <dgm:t>
        <a:bodyPr/>
        <a:lstStyle/>
        <a:p>
          <a:pPr latinLnBrk="1"/>
          <a:endParaRPr lang="ko-KR" altLang="en-US"/>
        </a:p>
      </dgm:t>
    </dgm:pt>
    <dgm:pt modelId="{EC80A948-4BF0-41E6-94DF-A93652C2DCEF}" type="sibTrans" cxnId="{8447E431-DA62-440E-B129-F0CC78787180}">
      <dgm:prSet/>
      <dgm:spPr/>
      <dgm:t>
        <a:bodyPr/>
        <a:lstStyle/>
        <a:p>
          <a:pPr latinLnBrk="1"/>
          <a:endParaRPr lang="ko-KR" altLang="en-US"/>
        </a:p>
      </dgm:t>
    </dgm:pt>
    <dgm:pt modelId="{1B0D517A-BE04-4E8B-9B5E-71917F502312}" type="pres">
      <dgm:prSet presAssocID="{589CBE2E-07A1-417A-9723-434510D72A9A}" presName="compositeShape" presStyleCnt="0">
        <dgm:presLayoutVars>
          <dgm:dir/>
          <dgm:resizeHandles/>
        </dgm:presLayoutVars>
      </dgm:prSet>
      <dgm:spPr/>
    </dgm:pt>
    <dgm:pt modelId="{024A0062-4820-494D-933E-40C8662F1FEC}" type="pres">
      <dgm:prSet presAssocID="{589CBE2E-07A1-417A-9723-434510D72A9A}" presName="pyramid" presStyleLbl="node1" presStyleIdx="0" presStyleCnt="1" custScaleX="140195" custLinFactNeighborX="3406" custLinFactNeighborY="-4141"/>
      <dgm:spPr/>
    </dgm:pt>
    <dgm:pt modelId="{EB8EEBC3-538B-4F08-86B3-74D98CD60635}" type="pres">
      <dgm:prSet presAssocID="{589CBE2E-07A1-417A-9723-434510D72A9A}" presName="theList" presStyleCnt="0"/>
      <dgm:spPr/>
    </dgm:pt>
    <dgm:pt modelId="{1F96D769-B5E6-411F-A082-4E5040D3BE31}" type="pres">
      <dgm:prSet presAssocID="{E81EE201-CF35-4834-9807-CB558AD9B2F5}" presName="aNode" presStyleLbl="fgAcc1" presStyleIdx="0" presStyleCnt="3" custScaleX="22384" custLinFactY="-31735" custLinFactNeighborX="-43525" custLinFactNeighborY="-100000">
        <dgm:presLayoutVars>
          <dgm:bulletEnabled val="1"/>
        </dgm:presLayoutVars>
      </dgm:prSet>
      <dgm:spPr/>
      <dgm:t>
        <a:bodyPr/>
        <a:lstStyle/>
        <a:p>
          <a:pPr latinLnBrk="1"/>
          <a:endParaRPr lang="ko-KR" altLang="en-US"/>
        </a:p>
      </dgm:t>
    </dgm:pt>
    <dgm:pt modelId="{70F73603-5C9E-4968-8A28-B71EFD364B75}" type="pres">
      <dgm:prSet presAssocID="{E81EE201-CF35-4834-9807-CB558AD9B2F5}" presName="aSpace" presStyleCnt="0"/>
      <dgm:spPr/>
    </dgm:pt>
    <dgm:pt modelId="{0D8242BD-E237-401A-88F8-3234AABAE90C}" type="pres">
      <dgm:prSet presAssocID="{D513D7AC-5993-47DB-8F1D-0552333EA9A3}" presName="aNode" presStyleLbl="fgAcc1" presStyleIdx="1" presStyleCnt="3" custScaleX="57342" custLinFactNeighborX="47520" custLinFactNeighborY="-89626">
        <dgm:presLayoutVars>
          <dgm:bulletEnabled val="1"/>
        </dgm:presLayoutVars>
      </dgm:prSet>
      <dgm:spPr/>
      <dgm:t>
        <a:bodyPr/>
        <a:lstStyle/>
        <a:p>
          <a:pPr latinLnBrk="1"/>
          <a:endParaRPr lang="ko-KR" altLang="en-US"/>
        </a:p>
      </dgm:t>
    </dgm:pt>
    <dgm:pt modelId="{BFE8F36B-6808-408E-9F35-E249AF40A7D7}" type="pres">
      <dgm:prSet presAssocID="{D513D7AC-5993-47DB-8F1D-0552333EA9A3}" presName="aSpace" presStyleCnt="0"/>
      <dgm:spPr/>
    </dgm:pt>
    <dgm:pt modelId="{86D985BE-D671-4A5F-8D74-77414FAFA5F8}" type="pres">
      <dgm:prSet presAssocID="{2D5A1DC2-8E59-4F7B-A199-49ED1079182E}" presName="aNode" presStyleLbl="fgAcc1" presStyleIdx="2" presStyleCnt="3" custScaleX="47551" custLinFactY="42471" custLinFactNeighborX="-46013" custLinFactNeighborY="100000">
        <dgm:presLayoutVars>
          <dgm:bulletEnabled val="1"/>
        </dgm:presLayoutVars>
      </dgm:prSet>
      <dgm:spPr/>
      <dgm:t>
        <a:bodyPr/>
        <a:lstStyle/>
        <a:p>
          <a:pPr latinLnBrk="1"/>
          <a:endParaRPr lang="ko-KR" altLang="en-US"/>
        </a:p>
      </dgm:t>
    </dgm:pt>
    <dgm:pt modelId="{98A8A39A-AB6A-410F-9718-7592CC574C0F}" type="pres">
      <dgm:prSet presAssocID="{2D5A1DC2-8E59-4F7B-A199-49ED1079182E}" presName="aSpace" presStyleCnt="0"/>
      <dgm:spPr/>
    </dgm:pt>
  </dgm:ptLst>
  <dgm:cxnLst>
    <dgm:cxn modelId="{C72E1DCF-6A82-4604-B202-BC8B916C07C9}" srcId="{589CBE2E-07A1-417A-9723-434510D72A9A}" destId="{D513D7AC-5993-47DB-8F1D-0552333EA9A3}" srcOrd="1" destOrd="0" parTransId="{E1AE479A-B541-4C93-A79B-BEB8B71E66A2}" sibTransId="{2F440FCB-BA46-4F23-9FFF-D79FE70151D5}"/>
    <dgm:cxn modelId="{FE586BDA-CE13-4ABE-B326-51FAB6FFE601}" type="presOf" srcId="{2D5A1DC2-8E59-4F7B-A199-49ED1079182E}" destId="{86D985BE-D671-4A5F-8D74-77414FAFA5F8}" srcOrd="0" destOrd="0" presId="urn:microsoft.com/office/officeart/2005/8/layout/pyramid2"/>
    <dgm:cxn modelId="{16180599-1A4B-4429-825E-D9E6D0710672}" type="presOf" srcId="{589CBE2E-07A1-417A-9723-434510D72A9A}" destId="{1B0D517A-BE04-4E8B-9B5E-71917F502312}" srcOrd="0" destOrd="0" presId="urn:microsoft.com/office/officeart/2005/8/layout/pyramid2"/>
    <dgm:cxn modelId="{98849AD7-B034-4B7A-AAB3-1859D5A8110E}" srcId="{589CBE2E-07A1-417A-9723-434510D72A9A}" destId="{E81EE201-CF35-4834-9807-CB558AD9B2F5}" srcOrd="0" destOrd="0" parTransId="{608F1750-28F6-4E7E-8FC0-870BA06565D3}" sibTransId="{4988FD81-6B62-4575-8D81-118AD49BD1B1}"/>
    <dgm:cxn modelId="{25FEDC1B-87A3-4ABB-905E-FD980C74BEBA}" type="presOf" srcId="{E81EE201-CF35-4834-9807-CB558AD9B2F5}" destId="{1F96D769-B5E6-411F-A082-4E5040D3BE31}" srcOrd="0" destOrd="0" presId="urn:microsoft.com/office/officeart/2005/8/layout/pyramid2"/>
    <dgm:cxn modelId="{8447E431-DA62-440E-B129-F0CC78787180}" srcId="{589CBE2E-07A1-417A-9723-434510D72A9A}" destId="{2D5A1DC2-8E59-4F7B-A199-49ED1079182E}" srcOrd="2" destOrd="0" parTransId="{1D4CAE77-17E7-433A-BD7A-2E95055F0175}" sibTransId="{EC80A948-4BF0-41E6-94DF-A93652C2DCEF}"/>
    <dgm:cxn modelId="{FA76B861-99D8-4FBF-B14C-B9E3E69366CB}" type="presOf" srcId="{D513D7AC-5993-47DB-8F1D-0552333EA9A3}" destId="{0D8242BD-E237-401A-88F8-3234AABAE90C}" srcOrd="0" destOrd="0" presId="urn:microsoft.com/office/officeart/2005/8/layout/pyramid2"/>
    <dgm:cxn modelId="{336375F6-A275-4431-992D-7849AF30604C}" type="presParOf" srcId="{1B0D517A-BE04-4E8B-9B5E-71917F502312}" destId="{024A0062-4820-494D-933E-40C8662F1FEC}" srcOrd="0" destOrd="0" presId="urn:microsoft.com/office/officeart/2005/8/layout/pyramid2"/>
    <dgm:cxn modelId="{5F2F31A9-4734-4648-B30C-0C3281006E79}" type="presParOf" srcId="{1B0D517A-BE04-4E8B-9B5E-71917F502312}" destId="{EB8EEBC3-538B-4F08-86B3-74D98CD60635}" srcOrd="1" destOrd="0" presId="urn:microsoft.com/office/officeart/2005/8/layout/pyramid2"/>
    <dgm:cxn modelId="{4000FBC8-4F3D-485C-BD4A-B1182427B66A}" type="presParOf" srcId="{EB8EEBC3-538B-4F08-86B3-74D98CD60635}" destId="{1F96D769-B5E6-411F-A082-4E5040D3BE31}" srcOrd="0" destOrd="0" presId="urn:microsoft.com/office/officeart/2005/8/layout/pyramid2"/>
    <dgm:cxn modelId="{4F2C509E-3B21-4DBC-8CFB-0B7855001DE2}" type="presParOf" srcId="{EB8EEBC3-538B-4F08-86B3-74D98CD60635}" destId="{70F73603-5C9E-4968-8A28-B71EFD364B75}" srcOrd="1" destOrd="0" presId="urn:microsoft.com/office/officeart/2005/8/layout/pyramid2"/>
    <dgm:cxn modelId="{43D4A84F-5E0D-4396-971C-C0036D02F59B}" type="presParOf" srcId="{EB8EEBC3-538B-4F08-86B3-74D98CD60635}" destId="{0D8242BD-E237-401A-88F8-3234AABAE90C}" srcOrd="2" destOrd="0" presId="urn:microsoft.com/office/officeart/2005/8/layout/pyramid2"/>
    <dgm:cxn modelId="{B24BD95A-6727-40F7-82DC-E738DE29302A}" type="presParOf" srcId="{EB8EEBC3-538B-4F08-86B3-74D98CD60635}" destId="{BFE8F36B-6808-408E-9F35-E249AF40A7D7}" srcOrd="3" destOrd="0" presId="urn:microsoft.com/office/officeart/2005/8/layout/pyramid2"/>
    <dgm:cxn modelId="{8700C13D-0447-4C41-963E-E1B25C46919C}" type="presParOf" srcId="{EB8EEBC3-538B-4F08-86B3-74D98CD60635}" destId="{86D985BE-D671-4A5F-8D74-77414FAFA5F8}" srcOrd="4" destOrd="0" presId="urn:microsoft.com/office/officeart/2005/8/layout/pyramid2"/>
    <dgm:cxn modelId="{63BBDFC1-3D8C-417F-BA77-0090A1FBFAFB}" type="presParOf" srcId="{EB8EEBC3-538B-4F08-86B3-74D98CD60635}" destId="{98A8A39A-AB6A-410F-9718-7592CC574C0F}"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5127B-871B-4B8F-9A25-9E87D32C9E76}">
      <dsp:nvSpPr>
        <dsp:cNvPr id="0" name=""/>
        <dsp:cNvSpPr/>
      </dsp:nvSpPr>
      <dsp:spPr>
        <a:xfrm>
          <a:off x="0" y="12444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ko-KR" sz="1400" kern="1200" dirty="0" smtClean="0"/>
            <a:t>글로벌 금융위기</a:t>
          </a:r>
          <a:r>
            <a:rPr lang="en-US" sz="1400" kern="1200" dirty="0" smtClean="0"/>
            <a:t>-</a:t>
          </a:r>
          <a:r>
            <a:rPr lang="ko-KR" sz="1400" kern="1200" dirty="0" smtClean="0"/>
            <a:t>구조조정이 전산업으로 확산중</a:t>
          </a:r>
          <a:endParaRPr lang="en-US" sz="1400" kern="1200" dirty="0"/>
        </a:p>
      </dsp:txBody>
      <dsp:txXfrm>
        <a:off x="17191" y="141637"/>
        <a:ext cx="8195218" cy="317787"/>
      </dsp:txXfrm>
    </dsp:sp>
    <dsp:sp modelId="{C783FFB6-61A2-4035-BF0A-F60038A228CD}">
      <dsp:nvSpPr>
        <dsp:cNvPr id="0" name=""/>
        <dsp:cNvSpPr/>
      </dsp:nvSpPr>
      <dsp:spPr>
        <a:xfrm>
          <a:off x="0" y="516936"/>
          <a:ext cx="8229600" cy="352169"/>
        </a:xfrm>
        <a:prstGeom prst="flowChartProcess">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en-US" sz="1400" kern="1200" dirty="0" smtClean="0"/>
            <a:t>(</a:t>
          </a:r>
          <a:r>
            <a:rPr lang="ko-KR" sz="1400" kern="1200" dirty="0" smtClean="0"/>
            <a:t>금융에서</a:t>
          </a:r>
          <a:r>
            <a:rPr lang="en-US" sz="1400" kern="1200" dirty="0" smtClean="0"/>
            <a:t>, </a:t>
          </a:r>
          <a:r>
            <a:rPr lang="ko-KR" sz="1400" kern="1200" dirty="0" smtClean="0"/>
            <a:t>제조</a:t>
          </a:r>
          <a:r>
            <a:rPr lang="en-US" sz="1400" kern="1200" dirty="0" smtClean="0"/>
            <a:t>,IT</a:t>
          </a:r>
          <a:r>
            <a:rPr lang="ko-KR" sz="1400" kern="1200" dirty="0" smtClean="0"/>
            <a:t>로 </a:t>
          </a:r>
          <a:r>
            <a:rPr lang="en-US" sz="1400" kern="1200" dirty="0" smtClean="0"/>
            <a:t>)</a:t>
          </a:r>
          <a:endParaRPr lang="ko-KR" sz="1400" kern="1200" dirty="0"/>
        </a:p>
      </dsp:txBody>
      <dsp:txXfrm>
        <a:off x="0" y="516936"/>
        <a:ext cx="8229600" cy="352169"/>
      </dsp:txXfrm>
    </dsp:sp>
    <dsp:sp modelId="{2E6CB116-41D4-4CF4-AD39-FAF2DEC12F01}">
      <dsp:nvSpPr>
        <dsp:cNvPr id="0" name=""/>
        <dsp:cNvSpPr/>
      </dsp:nvSpPr>
      <dsp:spPr>
        <a:xfrm>
          <a:off x="0" y="90942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en-US" sz="1400" kern="1200" dirty="0" smtClean="0"/>
            <a:t>EU</a:t>
          </a:r>
          <a:endParaRPr lang="en-US" sz="1400" kern="1200" dirty="0"/>
        </a:p>
      </dsp:txBody>
      <dsp:txXfrm>
        <a:off x="17191" y="926617"/>
        <a:ext cx="8195218" cy="317787"/>
      </dsp:txXfrm>
    </dsp:sp>
    <dsp:sp modelId="{25BABC9A-745B-42DA-B08F-1204C18BDFA3}">
      <dsp:nvSpPr>
        <dsp:cNvPr id="0" name=""/>
        <dsp:cNvSpPr/>
      </dsp:nvSpPr>
      <dsp:spPr>
        <a:xfrm>
          <a:off x="0" y="1301916"/>
          <a:ext cx="8229600" cy="35216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endParaRPr lang="en-US" sz="1400" kern="1200" dirty="0"/>
        </a:p>
      </dsp:txBody>
      <dsp:txXfrm>
        <a:off x="0" y="1301916"/>
        <a:ext cx="8229600" cy="352169"/>
      </dsp:txXfrm>
    </dsp:sp>
    <dsp:sp modelId="{47D883B9-29E4-4DA2-AFB1-F40FFE7AF898}">
      <dsp:nvSpPr>
        <dsp:cNvPr id="0" name=""/>
        <dsp:cNvSpPr/>
      </dsp:nvSpPr>
      <dsp:spPr>
        <a:xfrm>
          <a:off x="0" y="169440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ko-KR" sz="1400" kern="1200" dirty="0" smtClean="0"/>
            <a:t>인구동태적위기</a:t>
          </a:r>
          <a:r>
            <a:rPr lang="en-US" sz="1400" kern="1200" dirty="0" smtClean="0"/>
            <a:t>-</a:t>
          </a:r>
          <a:r>
            <a:rPr lang="ko-KR" sz="1400" kern="1200" dirty="0" smtClean="0"/>
            <a:t>저출산 고령화</a:t>
          </a:r>
          <a:endParaRPr lang="en-US" sz="1400" kern="1200" dirty="0"/>
        </a:p>
      </dsp:txBody>
      <dsp:txXfrm>
        <a:off x="17191" y="1711597"/>
        <a:ext cx="8195218" cy="317787"/>
      </dsp:txXfrm>
    </dsp:sp>
    <dsp:sp modelId="{35BFC8AA-F623-46C8-8796-2596804020F4}">
      <dsp:nvSpPr>
        <dsp:cNvPr id="0" name=""/>
        <dsp:cNvSpPr/>
      </dsp:nvSpPr>
      <dsp:spPr>
        <a:xfrm>
          <a:off x="0" y="208689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ko-KR" sz="1400" kern="1200" dirty="0" smtClean="0"/>
            <a:t>고실업</a:t>
          </a:r>
          <a:r>
            <a:rPr lang="en-US" sz="1400" kern="1200" dirty="0" smtClean="0"/>
            <a:t>-</a:t>
          </a:r>
          <a:r>
            <a:rPr lang="ko-KR" sz="1400" kern="1200" dirty="0" smtClean="0"/>
            <a:t>청년실업</a:t>
          </a:r>
          <a:endParaRPr lang="en-US" sz="1400" kern="1200" dirty="0"/>
        </a:p>
      </dsp:txBody>
      <dsp:txXfrm>
        <a:off x="17191" y="2104087"/>
        <a:ext cx="8195218" cy="317787"/>
      </dsp:txXfrm>
    </dsp:sp>
    <dsp:sp modelId="{5B7EF0D7-7275-4278-8898-F12FFD19A8FD}">
      <dsp:nvSpPr>
        <dsp:cNvPr id="0" name=""/>
        <dsp:cNvSpPr/>
      </dsp:nvSpPr>
      <dsp:spPr>
        <a:xfrm>
          <a:off x="0" y="247938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endParaRPr lang="en-US" sz="1400" kern="1200" dirty="0"/>
        </a:p>
      </dsp:txBody>
      <dsp:txXfrm>
        <a:off x="17191" y="2496577"/>
        <a:ext cx="8195218" cy="317787"/>
      </dsp:txXfrm>
    </dsp:sp>
    <dsp:sp modelId="{5A085DD2-FEE9-4D77-B7EF-64B9FE4971D9}">
      <dsp:nvSpPr>
        <dsp:cNvPr id="0" name=""/>
        <dsp:cNvSpPr/>
      </dsp:nvSpPr>
      <dsp:spPr>
        <a:xfrm>
          <a:off x="0" y="287187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ko-KR" sz="1400" kern="1200" dirty="0" smtClean="0"/>
            <a:t>기후변화</a:t>
          </a:r>
          <a:r>
            <a:rPr lang="en-US" sz="1400" kern="1200" dirty="0" smtClean="0"/>
            <a:t>-</a:t>
          </a:r>
          <a:r>
            <a:rPr lang="ko-KR" sz="1400" kern="1200" dirty="0" smtClean="0"/>
            <a:t>지구온난화</a:t>
          </a:r>
          <a:r>
            <a:rPr lang="en-US" sz="1400" kern="1200" dirty="0" smtClean="0"/>
            <a:t>-</a:t>
          </a:r>
          <a:r>
            <a:rPr lang="ko-KR" sz="1400" kern="1200" dirty="0" smtClean="0"/>
            <a:t>녹색성장</a:t>
          </a:r>
          <a:endParaRPr lang="en-US" sz="1400" kern="1200" dirty="0"/>
        </a:p>
      </dsp:txBody>
      <dsp:txXfrm>
        <a:off x="17191" y="2889067"/>
        <a:ext cx="8195218" cy="317787"/>
      </dsp:txXfrm>
    </dsp:sp>
    <dsp:sp modelId="{39477958-2839-4F16-930B-D2C5FCE1FE38}">
      <dsp:nvSpPr>
        <dsp:cNvPr id="0" name=""/>
        <dsp:cNvSpPr/>
      </dsp:nvSpPr>
      <dsp:spPr>
        <a:xfrm>
          <a:off x="0" y="326436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ko-KR" sz="1400" kern="1200" dirty="0" smtClean="0"/>
            <a:t>에너지정책의 변화</a:t>
          </a:r>
          <a:r>
            <a:rPr lang="en-US" sz="1400" kern="1200" dirty="0" smtClean="0"/>
            <a:t>-</a:t>
          </a:r>
          <a:r>
            <a:rPr lang="ko-KR" sz="1400" kern="1200" dirty="0" smtClean="0"/>
            <a:t>원자력발전소에 대한 새로운 시각</a:t>
          </a:r>
          <a:r>
            <a:rPr lang="en-US" sz="1400" kern="1200" dirty="0" smtClean="0"/>
            <a:t>-</a:t>
          </a:r>
          <a:r>
            <a:rPr lang="ko-KR" sz="1400" kern="1200" dirty="0" smtClean="0"/>
            <a:t>대안에너지</a:t>
          </a:r>
          <a:endParaRPr lang="en-US" sz="1400" kern="1200" dirty="0"/>
        </a:p>
      </dsp:txBody>
      <dsp:txXfrm>
        <a:off x="17191" y="3281557"/>
        <a:ext cx="8195218" cy="317787"/>
      </dsp:txXfrm>
    </dsp:sp>
    <dsp:sp modelId="{48C5F534-A1E8-42B3-8790-8634B22C9EA7}">
      <dsp:nvSpPr>
        <dsp:cNvPr id="0" name=""/>
        <dsp:cNvSpPr/>
      </dsp:nvSpPr>
      <dsp:spPr>
        <a:xfrm>
          <a:off x="0" y="365685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r>
            <a:rPr lang="ko-KR" sz="1400" kern="1200" dirty="0" smtClean="0"/>
            <a:t>이집트에서 시작된 중동의 민주화</a:t>
          </a:r>
          <a:r>
            <a:rPr lang="en-US" sz="1400" kern="1200" dirty="0" smtClean="0"/>
            <a:t>-</a:t>
          </a:r>
          <a:endParaRPr lang="ko-KR" sz="1400" kern="1200" dirty="0"/>
        </a:p>
      </dsp:txBody>
      <dsp:txXfrm>
        <a:off x="17191" y="3674047"/>
        <a:ext cx="8195218" cy="317787"/>
      </dsp:txXfrm>
    </dsp:sp>
    <dsp:sp modelId="{BA325E1C-25BC-4391-AF70-16E4E10B528C}">
      <dsp:nvSpPr>
        <dsp:cNvPr id="0" name=""/>
        <dsp:cNvSpPr/>
      </dsp:nvSpPr>
      <dsp:spPr>
        <a:xfrm>
          <a:off x="0" y="4049346"/>
          <a:ext cx="8229600" cy="35216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latinLnBrk="1">
            <a:lnSpc>
              <a:spcPct val="90000"/>
            </a:lnSpc>
            <a:spcBef>
              <a:spcPct val="0"/>
            </a:spcBef>
            <a:spcAft>
              <a:spcPct val="35000"/>
            </a:spcAft>
          </a:pPr>
          <a:endParaRPr lang="ko-KR" sz="1400" kern="1200" dirty="0"/>
        </a:p>
      </dsp:txBody>
      <dsp:txXfrm>
        <a:off x="17191" y="4066537"/>
        <a:ext cx="8195218" cy="317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A0062-4820-494D-933E-40C8662F1FEC}">
      <dsp:nvSpPr>
        <dsp:cNvPr id="0" name=""/>
        <dsp:cNvSpPr/>
      </dsp:nvSpPr>
      <dsp:spPr>
        <a:xfrm>
          <a:off x="1187418" y="0"/>
          <a:ext cx="6153771" cy="4389437"/>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96D769-B5E6-411F-A082-4E5040D3BE31}">
      <dsp:nvSpPr>
        <dsp:cNvPr id="0" name=""/>
        <dsp:cNvSpPr/>
      </dsp:nvSpPr>
      <dsp:spPr>
        <a:xfrm>
          <a:off x="3980217" y="0"/>
          <a:ext cx="638645" cy="103906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latinLnBrk="1">
            <a:lnSpc>
              <a:spcPct val="90000"/>
            </a:lnSpc>
            <a:spcBef>
              <a:spcPct val="0"/>
            </a:spcBef>
            <a:spcAft>
              <a:spcPct val="35000"/>
            </a:spcAft>
          </a:pPr>
          <a:r>
            <a:rPr lang="en-US" altLang="ko-KR" sz="1600" kern="1200" dirty="0" smtClean="0"/>
            <a:t>1%</a:t>
          </a:r>
          <a:endParaRPr lang="ko-KR" altLang="en-US" sz="1600" kern="1200" dirty="0"/>
        </a:p>
      </dsp:txBody>
      <dsp:txXfrm>
        <a:off x="4011393" y="31176"/>
        <a:ext cx="576293" cy="976710"/>
      </dsp:txXfrm>
    </dsp:sp>
    <dsp:sp modelId="{0D8242BD-E237-401A-88F8-3234AABAE90C}">
      <dsp:nvSpPr>
        <dsp:cNvPr id="0" name=""/>
        <dsp:cNvSpPr/>
      </dsp:nvSpPr>
      <dsp:spPr>
        <a:xfrm>
          <a:off x="6079154" y="1493837"/>
          <a:ext cx="1636044" cy="103906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latinLnBrk="1">
            <a:lnSpc>
              <a:spcPct val="90000"/>
            </a:lnSpc>
            <a:spcBef>
              <a:spcPct val="0"/>
            </a:spcBef>
            <a:spcAft>
              <a:spcPct val="35000"/>
            </a:spcAft>
          </a:pPr>
          <a:r>
            <a:rPr lang="en-US" altLang="ko-KR" sz="1600" kern="1200" dirty="0" smtClean="0"/>
            <a:t>Where I am now?</a:t>
          </a:r>
          <a:endParaRPr lang="ko-KR" altLang="en-US" sz="1600" kern="1200" dirty="0"/>
        </a:p>
      </dsp:txBody>
      <dsp:txXfrm>
        <a:off x="6129877" y="1544560"/>
        <a:ext cx="1534598" cy="937616"/>
      </dsp:txXfrm>
    </dsp:sp>
    <dsp:sp modelId="{86D985BE-D671-4A5F-8D74-77414FAFA5F8}">
      <dsp:nvSpPr>
        <dsp:cNvPr id="0" name=""/>
        <dsp:cNvSpPr/>
      </dsp:nvSpPr>
      <dsp:spPr>
        <a:xfrm>
          <a:off x="3550207" y="3350373"/>
          <a:ext cx="1356693" cy="1039062"/>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latinLnBrk="1">
            <a:lnSpc>
              <a:spcPct val="90000"/>
            </a:lnSpc>
            <a:spcBef>
              <a:spcPct val="0"/>
            </a:spcBef>
            <a:spcAft>
              <a:spcPct val="35000"/>
            </a:spcAft>
          </a:pPr>
          <a:r>
            <a:rPr lang="en-US" altLang="ko-KR" sz="1600" kern="1200" dirty="0" err="1" smtClean="0"/>
            <a:t>Unbelivable</a:t>
          </a:r>
          <a:r>
            <a:rPr lang="en-US" altLang="ko-KR" sz="1600" kern="1200" dirty="0" smtClean="0"/>
            <a:t>!</a:t>
          </a:r>
          <a:endParaRPr lang="ko-KR" altLang="en-US" sz="1600" kern="1200" dirty="0"/>
        </a:p>
      </dsp:txBody>
      <dsp:txXfrm>
        <a:off x="3600930" y="3401096"/>
        <a:ext cx="1255247" cy="9376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7FD2D4-027C-4793-B640-7014975C39C6}" type="datetimeFigureOut">
              <a:rPr lang="ko-KR" altLang="en-US" smtClean="0"/>
              <a:pPr/>
              <a:t>2016-07-02</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9F9BDCD-FF1E-4892-AC08-19E580CCA80B}" type="slidenum">
              <a:rPr lang="ko-KR" altLang="en-US" smtClean="0"/>
              <a:pPr/>
              <a:t>‹#›</a:t>
            </a:fld>
            <a:endParaRPr lang="ko-KR" altLang="en-US"/>
          </a:p>
        </p:txBody>
      </p:sp>
    </p:spTree>
    <p:extLst>
      <p:ext uri="{BB962C8B-B14F-4D97-AF65-F5344CB8AC3E}">
        <p14:creationId xmlns:p14="http://schemas.microsoft.com/office/powerpoint/2010/main" val="413545212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eaLnBrk="1" hangingPunct="1"/>
            <a:fld id="{957840F0-138B-4633-A7CE-3D9EEEBF9861}" type="slidenum">
              <a:rPr lang="en-US" altLang="ko-KR" smtClean="0"/>
              <a:pPr eaLnBrk="1" hangingPunct="1"/>
              <a:t>12</a:t>
            </a:fld>
            <a:endParaRPr lang="en-US" altLang="ko-KR" smtClean="0"/>
          </a:p>
        </p:txBody>
      </p:sp>
      <p:sp>
        <p:nvSpPr>
          <p:cNvPr id="38915" name="슬라이드 이미지 개체 틀 1"/>
          <p:cNvSpPr>
            <a:spLocks noGrp="1" noRot="1" noChangeAspect="1" noTextEdit="1"/>
          </p:cNvSpPr>
          <p:nvPr>
            <p:ph type="sldImg"/>
          </p:nvPr>
        </p:nvSpPr>
        <p:spPr>
          <a:ln/>
        </p:spPr>
      </p:sp>
      <p:sp>
        <p:nvSpPr>
          <p:cNvPr id="38916"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ko-KR" altLang="ko-KR" smtClean="0">
              <a:latin typeface="굴림" charset="-127"/>
              <a:ea typeface="굴림" charset="-127"/>
            </a:endParaRPr>
          </a:p>
        </p:txBody>
      </p:sp>
      <p:sp>
        <p:nvSpPr>
          <p:cNvPr id="38917" name="슬라이드 번호 개체 틀 3"/>
          <p:cNvSpPr txBox="1">
            <a:spLocks noGrp="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algn="r" eaLnBrk="1" hangingPunct="1"/>
            <a:fld id="{DF99F3F9-F4EE-4A73-8656-53EE93C49F5B}" type="slidenum">
              <a:rPr kumimoji="0" lang="en-US" altLang="ko-KR" sz="1200">
                <a:latin typeface="맑은 고딕" pitchFamily="50" charset="-127"/>
                <a:ea typeface="맑은 고딕" pitchFamily="50" charset="-127"/>
              </a:rPr>
              <a:pPr algn="r" eaLnBrk="1" hangingPunct="1"/>
              <a:t>12</a:t>
            </a:fld>
            <a:endParaRPr kumimoji="0" lang="en-US" altLang="ko-KR" sz="1200">
              <a:latin typeface="맑은 고딕" pitchFamily="50" charset="-127"/>
              <a:ea typeface="맑은 고딕"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eaLnBrk="1" hangingPunct="1"/>
            <a:fld id="{357DE7BC-B825-4273-A8A1-71E9C62643DA}" type="slidenum">
              <a:rPr lang="en-US" altLang="ko-KR" smtClean="0"/>
              <a:pPr eaLnBrk="1" hangingPunct="1"/>
              <a:t>21</a:t>
            </a:fld>
            <a:endParaRPr lang="en-US" altLang="ko-KR" smtClean="0"/>
          </a:p>
        </p:txBody>
      </p:sp>
      <p:sp>
        <p:nvSpPr>
          <p:cNvPr id="39939" name="Rectangle 2"/>
          <p:cNvSpPr>
            <a:spLocks noGrp="1" noRot="1" noChangeAspect="1" noChangeArrowheads="1" noTextEdit="1"/>
          </p:cNvSpPr>
          <p:nvPr>
            <p:ph type="sldImg"/>
          </p:nvPr>
        </p:nvSpPr>
        <p:spPr>
          <a:xfrm>
            <a:off x="906463" y="763588"/>
            <a:ext cx="4976812" cy="3733800"/>
          </a:xfrm>
          <a:ln/>
        </p:spPr>
      </p:sp>
      <p:sp>
        <p:nvSpPr>
          <p:cNvPr id="39940" name="Rectangle 3"/>
          <p:cNvSpPr>
            <a:spLocks noGrp="1" noChangeArrowheads="1"/>
          </p:cNvSpPr>
          <p:nvPr>
            <p:ph type="body" idx="1"/>
          </p:nvPr>
        </p:nvSpPr>
        <p:spPr>
          <a:xfrm>
            <a:off x="915798" y="4725494"/>
            <a:ext cx="4956638" cy="44221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ko-KR" altLang="en-US" smtClean="0">
                <a:latin typeface="굴림" charset="-127"/>
                <a:ea typeface="굴림" charset="-127"/>
              </a:rPr>
              <a:t>여기서 노동조합은 </a:t>
            </a:r>
            <a:r>
              <a:rPr lang="en-US" altLang="ko-KR" smtClean="0">
                <a:latin typeface="굴림" charset="-127"/>
                <a:ea typeface="굴림" charset="-127"/>
              </a:rPr>
              <a:t>LO</a:t>
            </a:r>
            <a:r>
              <a:rPr lang="ko-KR" altLang="en-US" smtClean="0">
                <a:latin typeface="굴림" charset="-127"/>
                <a:ea typeface="굴림" charset="-127"/>
              </a:rPr>
              <a:t>를 말한다</a:t>
            </a:r>
            <a:r>
              <a:rPr lang="en-US" altLang="ko-KR" smtClean="0">
                <a:latin typeface="굴림" charset="-127"/>
                <a:ea typeface="굴림" charset="-127"/>
              </a:rPr>
              <a:t>.  100</a:t>
            </a:r>
            <a:r>
              <a:rPr lang="ko-KR" altLang="en-US" smtClean="0">
                <a:latin typeface="굴림" charset="-127"/>
                <a:ea typeface="굴림" charset="-127"/>
              </a:rPr>
              <a:t>년 넘게 사민당과 협력해온 블루칼라 노조연합으로서 스웨덴 모델 도입과 유지에 주요역할을 해옴</a:t>
            </a:r>
          </a:p>
          <a:p>
            <a:pPr eaLnBrk="1" hangingPunct="1"/>
            <a:endParaRPr lang="ko-KR" altLang="en-US" smtClean="0">
              <a:latin typeface="굴림" charset="-127"/>
              <a:ea typeface="굴림" charset="-127"/>
            </a:endParaRPr>
          </a:p>
          <a:p>
            <a:pPr eaLnBrk="1" hangingPunct="1"/>
            <a:endParaRPr lang="ko-KR" altLang="en-US" smtClean="0">
              <a:latin typeface="굴림" charset="-127"/>
              <a:ea typeface="굴림" charset="-127"/>
            </a:endParaRPr>
          </a:p>
          <a:p>
            <a:pPr eaLnBrk="1" hangingPunct="1"/>
            <a:r>
              <a:rPr lang="ko-KR" altLang="en-US" smtClean="0">
                <a:latin typeface="굴림" charset="-127"/>
                <a:ea typeface="굴림" charset="-127"/>
              </a:rPr>
              <a:t>세계 </a:t>
            </a:r>
            <a:r>
              <a:rPr lang="en-US" altLang="ko-KR" smtClean="0">
                <a:latin typeface="굴림" charset="-127"/>
                <a:ea typeface="굴림" charset="-127"/>
              </a:rPr>
              <a:t>2</a:t>
            </a:r>
            <a:r>
              <a:rPr lang="ko-KR" altLang="en-US" smtClean="0">
                <a:latin typeface="굴림" charset="-127"/>
                <a:ea typeface="굴림" charset="-127"/>
              </a:rPr>
              <a:t>차대전 이후 완전고용을 목표로 국제경쟁력에 뒤지지 않기 위한</a:t>
            </a:r>
            <a:r>
              <a:rPr lang="en-US" altLang="ko-KR" smtClean="0">
                <a:latin typeface="굴림" charset="-127"/>
                <a:ea typeface="굴림" charset="-127"/>
              </a:rPr>
              <a:t>, </a:t>
            </a:r>
            <a:r>
              <a:rPr lang="ko-KR" altLang="en-US" smtClean="0">
                <a:latin typeface="굴림" charset="-127"/>
                <a:ea typeface="굴림" charset="-127"/>
              </a:rPr>
              <a:t>스웨덴 내부의 자발적 구조조정 전략이었다</a:t>
            </a:r>
            <a:r>
              <a:rPr lang="en-US" altLang="ko-KR" smtClean="0">
                <a:latin typeface="굴림" charset="-127"/>
                <a:ea typeface="굴림" charset="-127"/>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eaLnBrk="1" hangingPunct="1"/>
            <a:fld id="{62B02459-AAEA-4E90-B903-2C9607341A9E}" type="slidenum">
              <a:rPr lang="en-US" altLang="ko-KR" smtClean="0"/>
              <a:pPr eaLnBrk="1" hangingPunct="1"/>
              <a:t>23</a:t>
            </a:fld>
            <a:endParaRPr lang="en-US" altLang="ko-KR" smtClean="0"/>
          </a:p>
        </p:txBody>
      </p:sp>
      <p:sp>
        <p:nvSpPr>
          <p:cNvPr id="40963"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algn="r" eaLnBrk="1" hangingPunct="1"/>
            <a:fld id="{874C51A0-486A-4843-8504-F4ECF8C4CABE}" type="slidenum">
              <a:rPr lang="en-US" altLang="ko-KR" sz="1200"/>
              <a:pPr algn="r" eaLnBrk="1" hangingPunct="1"/>
              <a:t>23</a:t>
            </a:fld>
            <a:endParaRPr lang="en-US" altLang="ko-KR" sz="1200"/>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ko-KR" altLang="en-US" smtClean="0">
                <a:latin typeface="굴림" charset="-127"/>
                <a:ea typeface="굴림" charset="-127"/>
              </a:rPr>
              <a:t>스웨덴 </a:t>
            </a:r>
            <a:r>
              <a:rPr lang="en-US" altLang="ko-KR" smtClean="0">
                <a:latin typeface="굴림" charset="-127"/>
                <a:ea typeface="굴림" charset="-127"/>
              </a:rPr>
              <a:t>Jan Edling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eaLnBrk="1" hangingPunct="1"/>
            <a:fld id="{4FB91EAC-C3EE-443C-AC64-2468D2E08CC5}" type="slidenum">
              <a:rPr lang="en-US" altLang="ko-KR" smtClean="0"/>
              <a:pPr eaLnBrk="1" hangingPunct="1"/>
              <a:t>25</a:t>
            </a:fld>
            <a:endParaRPr lang="en-US" altLang="ko-KR" smtClean="0"/>
          </a:p>
        </p:txBody>
      </p:sp>
      <p:sp>
        <p:nvSpPr>
          <p:cNvPr id="41987" name="슬라이드 이미지 개체 틀 1"/>
          <p:cNvSpPr>
            <a:spLocks noGrp="1" noRot="1" noChangeAspect="1" noTextEdit="1"/>
          </p:cNvSpPr>
          <p:nvPr>
            <p:ph type="sldImg"/>
          </p:nvPr>
        </p:nvSpPr>
        <p:spPr>
          <a:ln/>
        </p:spPr>
      </p:sp>
      <p:sp>
        <p:nvSpPr>
          <p:cNvPr id="41988"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ko-KR" altLang="ko-KR" smtClean="0">
              <a:latin typeface="굴림" charset="-127"/>
              <a:ea typeface="굴림" charset="-127"/>
            </a:endParaRPr>
          </a:p>
        </p:txBody>
      </p:sp>
      <p:sp>
        <p:nvSpPr>
          <p:cNvPr id="41989" name="슬라이드 번호 개체 틀 3"/>
          <p:cNvSpPr txBox="1">
            <a:spLocks noGrp="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algn="r" eaLnBrk="1" hangingPunct="1"/>
            <a:fld id="{D0B34F5B-3B54-4A6F-95D5-75023C73804D}" type="slidenum">
              <a:rPr kumimoji="0" lang="en-US" altLang="ko-KR" sz="1200">
                <a:latin typeface="맑은 고딕" pitchFamily="50" charset="-127"/>
                <a:ea typeface="맑은 고딕" pitchFamily="50" charset="-127"/>
              </a:rPr>
              <a:pPr algn="r" eaLnBrk="1" hangingPunct="1"/>
              <a:t>25</a:t>
            </a:fld>
            <a:endParaRPr kumimoji="0" lang="en-US" altLang="ko-KR" sz="1200">
              <a:latin typeface="맑은 고딕" pitchFamily="50" charset="-127"/>
              <a:ea typeface="맑은 고딕"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1" name="직사각형 20"/>
          <p:cNvSpPr/>
          <p:nvPr/>
        </p:nvSpPr>
        <p:spPr>
          <a:xfrm>
            <a:off x="428596" y="6"/>
            <a:ext cx="8286808"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ctrTitle"/>
          </p:nvPr>
        </p:nvSpPr>
        <p:spPr>
          <a:xfrm>
            <a:off x="714348" y="2143116"/>
            <a:ext cx="7643866" cy="1500198"/>
          </a:xfrm>
        </p:spPr>
        <p:txBody>
          <a:bodyPr anchor="ctr"/>
          <a:lstStyle>
            <a:lvl1pPr algn="ctr">
              <a:defRPr>
                <a:solidFill>
                  <a:schemeClr val="tx1"/>
                </a:solidFill>
              </a:defRPr>
            </a:lvl1pPr>
          </a:lstStyle>
          <a:p>
            <a:r>
              <a:rPr kumimoji="0" lang="ko-KR" altLang="en-US" smtClean="0"/>
              <a:t>마스터 제목 스타일 편집</a:t>
            </a:r>
            <a:endParaRPr kumimoji="0" lang="en-US"/>
          </a:p>
        </p:txBody>
      </p:sp>
      <p:sp>
        <p:nvSpPr>
          <p:cNvPr id="3" name="부제목 2"/>
          <p:cNvSpPr>
            <a:spLocks noGrp="1"/>
          </p:cNvSpPr>
          <p:nvPr>
            <p:ph type="subTitle" idx="1"/>
          </p:nvPr>
        </p:nvSpPr>
        <p:spPr>
          <a:xfrm>
            <a:off x="785786" y="3786190"/>
            <a:ext cx="7500990" cy="857256"/>
          </a:xfrm>
        </p:spPr>
        <p:txBody>
          <a:bodyPr anchor="t"/>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ko-KR" altLang="en-US" smtClean="0"/>
              <a:t>마스터 부제목 스타일 편집</a:t>
            </a:r>
            <a:endParaRPr kumimoji="0" lang="en-US"/>
          </a:p>
        </p:txBody>
      </p:sp>
      <p:sp>
        <p:nvSpPr>
          <p:cNvPr id="4" name="날짜 개체 틀 3"/>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BC10881-20DB-4D31-8561-C24C7D875F32}"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nchor="b"/>
          <a:lstStyle>
            <a:lvl1pPr>
              <a:defRPr b="0"/>
            </a:lvl1p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1500175"/>
            <a:ext cx="8229600" cy="4625989"/>
          </a:xfrm>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BC10881-20DB-4D31-8561-C24C7D875F32}" type="slidenum">
              <a:rPr lang="ko-KR" altLang="en-US" smtClean="0"/>
              <a:pPr/>
              <a:t>‹#›</a:t>
            </a:fld>
            <a:endParaRPr lang="ko-KR" altLang="en-US"/>
          </a:p>
        </p:txBody>
      </p:sp>
      <p:cxnSp>
        <p:nvCxnSpPr>
          <p:cNvPr id="8" name="직선 연결선 7"/>
          <p:cNvCxnSpPr/>
          <p:nvPr/>
        </p:nvCxnSpPr>
        <p:spPr>
          <a:xfrm>
            <a:off x="455646" y="1428736"/>
            <a:ext cx="8215370" cy="1588"/>
          </a:xfrm>
          <a:prstGeom prst="line">
            <a:avLst/>
          </a:prstGeom>
          <a:noFill/>
          <a:ln w="28575" cap="sq" cmpd="sng" algn="ctr">
            <a:solidFill>
              <a:srgbClr val="E49458"/>
            </a:solidFill>
            <a:prstDash val="solid"/>
          </a:ln>
          <a:effectLst>
            <a:outerShdw blurRad="12700" dir="5400000" algn="tl">
              <a:srgbClr val="EBE9ED">
                <a:alpha val="27450"/>
              </a:srgbClr>
            </a:outerShdw>
          </a:effectLst>
          <a:scene3d>
            <a:camera prst="orthographicFront" fov="0">
              <a:rot lat="0" lon="0" rev="0"/>
            </a:camera>
            <a:lightRig rig="soft" dir="t">
              <a:rot lat="0" lon="0" rev="19200000"/>
            </a:lightRig>
          </a:scene3d>
          <a:sp3d prstMaterial="matte">
            <a:bevelT h="88900"/>
            <a:contourClr>
              <a:srgbClr val="E49458">
                <a:tint val="100000"/>
                <a:shade val="100000"/>
                <a:hueMod val="100000"/>
                <a:satMod val="100000"/>
              </a:srgbClr>
            </a:contourClr>
          </a:sp3d>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7" name="직사각형 6"/>
          <p:cNvSpPr/>
          <p:nvPr/>
        </p:nvSpPr>
        <p:spPr>
          <a:xfrm>
            <a:off x="7643834" y="-15949"/>
            <a:ext cx="1500166"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세로 제목 1"/>
          <p:cNvSpPr>
            <a:spLocks noGrp="1"/>
          </p:cNvSpPr>
          <p:nvPr>
            <p:ph type="title" orient="vert"/>
          </p:nvPr>
        </p:nvSpPr>
        <p:spPr>
          <a:xfrm>
            <a:off x="7643834" y="285728"/>
            <a:ext cx="1214446" cy="6286546"/>
          </a:xfrm>
          <a:noFill/>
        </p:spPr>
        <p:txBody>
          <a:bodyPr vert="eaVert" anchor="b"/>
          <a:lstStyle>
            <a:lvl1pPr algn="ctr">
              <a:defRPr b="0"/>
            </a:lvl1p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571481"/>
            <a:ext cx="7115196" cy="5715044"/>
          </a:xfrm>
        </p:spPr>
        <p:txBody>
          <a:bodyPr vert="eaVert"/>
          <a:lstStyle>
            <a:lvl1pPr>
              <a:defRPr sz="2800"/>
            </a:lvl1pPr>
            <a:lvl2pPr>
              <a:defRPr sz="2400"/>
            </a:lvl2pPr>
            <a:lvl3pPr>
              <a:defRPr sz="2000"/>
            </a:lvl3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BC10881-20DB-4D31-8561-C24C7D875F32}" type="slidenum">
              <a:rPr lang="ko-KR" altLang="en-US" smtClean="0"/>
              <a:pPr/>
              <a:t>‹#›</a:t>
            </a:fld>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457200" y="1600200"/>
            <a:ext cx="8229600" cy="4525963"/>
          </a:xfrm>
        </p:spPr>
        <p:txBody>
          <a:bodyPr/>
          <a:lstStyle/>
          <a:p>
            <a:endParaRPr lang="ko-KR" altLang="en-US"/>
          </a:p>
        </p:txBody>
      </p:sp>
      <p:sp>
        <p:nvSpPr>
          <p:cNvPr id="4" name="날짜 개체 틀 3"/>
          <p:cNvSpPr>
            <a:spLocks noGrp="1"/>
          </p:cNvSpPr>
          <p:nvPr>
            <p:ph type="dt" sz="half" idx="10"/>
          </p:nvPr>
        </p:nvSpPr>
        <p:spPr>
          <a:xfrm>
            <a:off x="457200" y="6245225"/>
            <a:ext cx="2133600" cy="476250"/>
          </a:xfrm>
        </p:spPr>
        <p:txBody>
          <a:bodyPr/>
          <a:lstStyle>
            <a:lvl1pPr>
              <a:defRPr/>
            </a:lvl1pPr>
          </a:lstStyle>
          <a:p>
            <a:endParaRPr lang="en-US" altLang="ko-KR"/>
          </a:p>
        </p:txBody>
      </p:sp>
      <p:sp>
        <p:nvSpPr>
          <p:cNvPr id="5" name="바닥글 개체 틀 4"/>
          <p:cNvSpPr>
            <a:spLocks noGrp="1"/>
          </p:cNvSpPr>
          <p:nvPr>
            <p:ph type="ftr" sz="quarter" idx="11"/>
          </p:nvPr>
        </p:nvSpPr>
        <p:spPr>
          <a:xfrm>
            <a:off x="3124200" y="6245225"/>
            <a:ext cx="2895600" cy="476250"/>
          </a:xfrm>
        </p:spPr>
        <p:txBody>
          <a:bodyPr/>
          <a:lstStyle>
            <a:lvl1pPr>
              <a:defRPr/>
            </a:lvl1pPr>
          </a:lstStyle>
          <a:p>
            <a:endParaRPr lang="en-US" altLang="ko-KR"/>
          </a:p>
        </p:txBody>
      </p:sp>
      <p:sp>
        <p:nvSpPr>
          <p:cNvPr id="6" name="슬라이드 번호 개체 틀 5"/>
          <p:cNvSpPr>
            <a:spLocks noGrp="1"/>
          </p:cNvSpPr>
          <p:nvPr>
            <p:ph type="sldNum" sz="quarter" idx="12"/>
          </p:nvPr>
        </p:nvSpPr>
        <p:spPr>
          <a:xfrm>
            <a:off x="6553200" y="6245225"/>
            <a:ext cx="2133600" cy="476250"/>
          </a:xfrm>
        </p:spPr>
        <p:txBody>
          <a:bodyPr/>
          <a:lstStyle>
            <a:lvl1pPr>
              <a:defRPr/>
            </a:lvl1pPr>
          </a:lstStyle>
          <a:p>
            <a:fld id="{E04B4E5C-69EF-4049-B485-CEB8C6428A80}" type="slidenum">
              <a:rPr lang="en-US" altLang="ko-KR"/>
              <a:pPr/>
              <a:t>‹#›</a:t>
            </a:fld>
            <a:endParaRPr lang="en-US" altLang="ko-KR"/>
          </a:p>
        </p:txBody>
      </p:sp>
    </p:spTree>
    <p:extLst>
      <p:ext uri="{BB962C8B-B14F-4D97-AF65-F5344CB8AC3E}">
        <p14:creationId xmlns:p14="http://schemas.microsoft.com/office/powerpoint/2010/main" val="201802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bg>
      <p:bgRef idx="1003">
        <a:schemeClr val="bg1"/>
      </p:bgRef>
    </p:bg>
    <p:spTree>
      <p:nvGrpSpPr>
        <p:cNvPr id="1" name=""/>
        <p:cNvGrpSpPr/>
        <p:nvPr/>
      </p:nvGrpSpPr>
      <p:grpSpPr>
        <a:xfrm>
          <a:off x="0" y="0"/>
          <a:ext cx="0" cy="0"/>
          <a:chOff x="0" y="0"/>
          <a:chExt cx="0" cy="0"/>
        </a:xfrm>
      </p:grpSpPr>
      <p:sp>
        <p:nvSpPr>
          <p:cNvPr id="11" name="직사각형 10"/>
          <p:cNvSpPr/>
          <p:nvPr/>
        </p:nvSpPr>
        <p:spPr>
          <a:xfrm>
            <a:off x="0" y="1"/>
            <a:ext cx="285720" cy="6858000"/>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3" name="내용 개체 틀 2"/>
          <p:cNvSpPr>
            <a:spLocks noGrp="1"/>
          </p:cNvSpPr>
          <p:nvPr>
            <p:ph idx="1"/>
          </p:nvPr>
        </p:nvSpPr>
        <p:spPr/>
        <p:txBody>
          <a:bodyPr/>
          <a:lstStyle>
            <a:lvl1pPr>
              <a:buSzPct val="70000"/>
              <a:buFont typeface="Wingdings"/>
              <a:buChar char=""/>
              <a:defRPr/>
            </a:lvl1pPr>
            <a:lvl2pPr>
              <a:buSzPct val="120000"/>
              <a:defRPr/>
            </a:lvl2pPr>
            <a:lvl3pPr>
              <a:buSzPct val="120000"/>
              <a:defRPr/>
            </a:lvl3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BC10881-20DB-4D31-8561-C24C7D875F32}" type="slidenum">
              <a:rPr lang="ko-KR" altLang="en-US" smtClean="0"/>
              <a:pPr/>
              <a:t>‹#›</a:t>
            </a:fld>
            <a:endParaRPr lang="ko-KR" altLang="en-US"/>
          </a:p>
        </p:txBody>
      </p:sp>
      <p:sp>
        <p:nvSpPr>
          <p:cNvPr id="2" name="제목 1"/>
          <p:cNvSpPr>
            <a:spLocks noGrp="1"/>
          </p:cNvSpPr>
          <p:nvPr>
            <p:ph type="title"/>
          </p:nvPr>
        </p:nvSpPr>
        <p:spPr>
          <a:xfrm>
            <a:off x="303475" y="285728"/>
            <a:ext cx="8554805" cy="939784"/>
          </a:xfrm>
        </p:spPr>
        <p:txBody>
          <a:bodyPr/>
          <a:lstStyle>
            <a:lvl1pPr>
              <a:defRPr b="0"/>
            </a:lvl1pPr>
          </a:lstStyle>
          <a:p>
            <a:r>
              <a:rPr kumimoji="0" lang="ko-KR" altLang="en-US" smtClean="0"/>
              <a:t>마스터 제목 스타일 편집</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bg>
      <p:bgRef idx="1001">
        <a:schemeClr val="bg1"/>
      </p:bgRef>
    </p:bg>
    <p:spTree>
      <p:nvGrpSpPr>
        <p:cNvPr id="1" name=""/>
        <p:cNvGrpSpPr/>
        <p:nvPr/>
      </p:nvGrpSpPr>
      <p:grpSpPr>
        <a:xfrm>
          <a:off x="0" y="0"/>
          <a:ext cx="0" cy="0"/>
          <a:chOff x="0" y="0"/>
          <a:chExt cx="0" cy="0"/>
        </a:xfrm>
      </p:grpSpPr>
      <p:sp>
        <p:nvSpPr>
          <p:cNvPr id="9" name="직사각형 8"/>
          <p:cNvSpPr/>
          <p:nvPr/>
        </p:nvSpPr>
        <p:spPr>
          <a:xfrm>
            <a:off x="0" y="9"/>
            <a:ext cx="456478" cy="6857999"/>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a:xfrm>
            <a:off x="500034" y="3071810"/>
            <a:ext cx="7715304" cy="1504952"/>
          </a:xfrm>
        </p:spPr>
        <p:txBody>
          <a:bodyPr anchor="ctr"/>
          <a:lstStyle>
            <a:lvl1pPr algn="l">
              <a:defRPr sz="4000" b="0" cap="all">
                <a:effectLst>
                  <a:outerShdw blurRad="44450" dist="25400" dir="2700000" algn="tl" rotWithShape="0">
                    <a:schemeClr val="bg1">
                      <a:alpha val="51000"/>
                    </a:schemeClr>
                  </a:outerShdw>
                </a:effectLst>
              </a:defRPr>
            </a:lvl1p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500034" y="4500570"/>
            <a:ext cx="7715304" cy="1643064"/>
          </a:xfrm>
        </p:spPr>
        <p:txBody>
          <a:bodyPr anchor="t"/>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BC10881-20DB-4D31-8561-C24C7D875F32}" type="slidenum">
              <a:rPr lang="ko-KR" altLang="en-US" smtClean="0"/>
              <a:pPr/>
              <a:t>‹#›</a:t>
            </a:fld>
            <a:endParaRPr lang="ko-KR" altLang="en-US"/>
          </a:p>
        </p:txBody>
      </p:sp>
      <p:cxnSp>
        <p:nvCxnSpPr>
          <p:cNvPr id="16" name="직선 연결선 15"/>
          <p:cNvCxnSpPr/>
          <p:nvPr/>
        </p:nvCxnSpPr>
        <p:spPr>
          <a:xfrm>
            <a:off x="500034" y="4429132"/>
            <a:ext cx="7715304" cy="1588"/>
          </a:xfrm>
          <a:prstGeom prst="line">
            <a:avLst/>
          </a:prstGeom>
        </p:spPr>
        <p:style>
          <a:lnRef idx="3">
            <a:schemeClr val="accent1"/>
          </a:lnRef>
          <a:fillRef idx="0">
            <a:schemeClr val="accent1"/>
          </a:fillRef>
          <a:effectRef idx="2">
            <a:schemeClr val="accent1"/>
          </a:effectRef>
          <a:fontRef idx="minor">
            <a:schemeClr val="tx1"/>
          </a:fontRef>
        </p:style>
      </p:cxnSp>
      <p:sp>
        <p:nvSpPr>
          <p:cNvPr id="8" name="날짜 개체 틀 7"/>
          <p:cNvSpPr>
            <a:spLocks noGrp="1"/>
          </p:cNvSpPr>
          <p:nvPr>
            <p:ph type="dt" sz="half" idx="13"/>
          </p:nvPr>
        </p:nvSpPr>
        <p:spPr/>
        <p:txBody>
          <a:bodyPr/>
          <a:lstStyle/>
          <a:p>
            <a:fld id="{806ED37E-DB4B-4A48-9D74-A41B5D2E0437}" type="datetimeFigureOut">
              <a:rPr lang="ko-KR" altLang="en-US" smtClean="0"/>
              <a:pPr/>
              <a:t>2016-07-02</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8" name="직사각형 7"/>
          <p:cNvSpPr/>
          <p:nvPr/>
        </p:nvSpPr>
        <p:spPr>
          <a:xfrm>
            <a:off x="0" y="285728"/>
            <a:ext cx="9144032" cy="1143010"/>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p:txBody>
          <a:bodyPr/>
          <a:lstStyle>
            <a:lvl1pPr>
              <a:defRPr b="0"/>
            </a:lvl1pPr>
          </a:lstStyle>
          <a:p>
            <a:r>
              <a:rPr kumimoji="0" lang="ko-KR" altLang="en-US" smtClean="0"/>
              <a:t>마스터 제목 스타일 편집</a:t>
            </a:r>
            <a:endParaRPr kumimoji="0" lang="en-US"/>
          </a:p>
        </p:txBody>
      </p:sp>
      <p:sp>
        <p:nvSpPr>
          <p:cNvPr id="3" name="내용 개체 틀 2"/>
          <p:cNvSpPr>
            <a:spLocks noGrp="1"/>
          </p:cNvSpPr>
          <p:nvPr>
            <p:ph sz="half" idx="1"/>
          </p:nvPr>
        </p:nvSpPr>
        <p:spPr bwMode="invGray">
          <a:xfrm>
            <a:off x="785782" y="1643050"/>
            <a:ext cx="3786218" cy="4429156"/>
          </a:xfrm>
          <a:prstGeom prst="roundRect">
            <a:avLst>
              <a:gd name="adj" fmla="val 5345"/>
            </a:avLst>
          </a:prstGeom>
          <a:solidFill>
            <a:schemeClr val="tx2">
              <a:tint val="50000"/>
              <a:alpha val="50000"/>
            </a:schemeClr>
          </a:solidFill>
          <a:effectLst/>
          <a:scene3d>
            <a:camera prst="orthographicFront"/>
            <a:lightRig rig="threePt" dir="t"/>
          </a:scene3d>
          <a:sp3d contourW="12700">
            <a:bevelT/>
            <a:contourClr>
              <a:schemeClr val="bg2"/>
            </a:contourClr>
          </a:sp3d>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내용 개체 틀 3"/>
          <p:cNvSpPr>
            <a:spLocks noGrp="1"/>
          </p:cNvSpPr>
          <p:nvPr>
            <p:ph sz="half" idx="2"/>
          </p:nvPr>
        </p:nvSpPr>
        <p:spPr bwMode="invGray">
          <a:xfrm>
            <a:off x="4714876" y="1643050"/>
            <a:ext cx="3785616" cy="4429156"/>
          </a:xfrm>
          <a:prstGeom prst="roundRect">
            <a:avLst>
              <a:gd name="adj" fmla="val 6980"/>
            </a:avLst>
          </a:prstGeom>
          <a:solidFill>
            <a:schemeClr val="tx2">
              <a:tint val="75000"/>
              <a:alpha val="50000"/>
            </a:schemeClr>
          </a:solidFill>
          <a:effectLst/>
          <a:scene3d>
            <a:camera prst="orthographicFront"/>
            <a:lightRig rig="threePt" dir="t"/>
          </a:scene3d>
          <a:sp3d contourW="12700">
            <a:bevelT/>
            <a:contourClr>
              <a:schemeClr val="bg2"/>
            </a:contourClr>
          </a:sp3d>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BC10881-20DB-4D31-8561-C24C7D875F32}"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b="0"/>
            </a:lvl1pPr>
          </a:lstStyle>
          <a:p>
            <a:r>
              <a:rPr kumimoji="0" lang="ko-KR" altLang="en-US" smtClean="0"/>
              <a:t>마스터 제목 스타일 편집</a:t>
            </a:r>
            <a:endParaRPr kumimoji="0" lang="en-US"/>
          </a:p>
        </p:txBody>
      </p:sp>
      <p:sp>
        <p:nvSpPr>
          <p:cNvPr id="7" name="날짜 개체 틀 6"/>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BC10881-20DB-4D31-8561-C24C7D875F32}" type="slidenum">
              <a:rPr lang="ko-KR" altLang="en-US" smtClean="0"/>
              <a:pPr/>
              <a:t>‹#›</a:t>
            </a:fld>
            <a:endParaRPr lang="ko-KR" altLang="en-US"/>
          </a:p>
        </p:txBody>
      </p:sp>
      <p:sp>
        <p:nvSpPr>
          <p:cNvPr id="10" name="내용 개체 틀 9"/>
          <p:cNvSpPr>
            <a:spLocks noGrp="1"/>
          </p:cNvSpPr>
          <p:nvPr>
            <p:ph sz="half" idx="2"/>
          </p:nvPr>
        </p:nvSpPr>
        <p:spPr bwMode="invGray">
          <a:xfrm>
            <a:off x="500038" y="1500174"/>
            <a:ext cx="4000529" cy="3786214"/>
          </a:xfrm>
          <a:prstGeom prst="roundRect">
            <a:avLst>
              <a:gd name="adj" fmla="val 5345"/>
            </a:avLst>
          </a:prstGeom>
          <a:gradFill flip="none" rotWithShape="1">
            <a:gsLst>
              <a:gs pos="0">
                <a:schemeClr val="accent1">
                  <a:shade val="75000"/>
                  <a:alpha val="50000"/>
                </a:schemeClr>
              </a:gs>
              <a:gs pos="100000">
                <a:schemeClr val="accent1">
                  <a:shade val="75000"/>
                  <a:tint val="20000"/>
                  <a:alpha val="50000"/>
                </a:schemeClr>
              </a:gs>
            </a:gsLst>
            <a:lin ang="13500000" scaled="1"/>
            <a:tileRect/>
          </a:gradFill>
          <a:effectLst/>
          <a:scene3d>
            <a:camera prst="orthographicFront"/>
            <a:lightRig rig="glow" dir="t">
              <a:rot lat="0" lon="0" rev="4800000"/>
            </a:lightRig>
          </a:scene3d>
          <a:sp3d extrusionH="12700" contourW="12700" prstMaterial="powder">
            <a:bevelT h="12700"/>
            <a:bevelB h="50800"/>
            <a:contourClr>
              <a:schemeClr val="bg2"/>
            </a:contourClr>
          </a:sp3d>
        </p:spPr>
        <p:txBody>
          <a:bodyPr/>
          <a:lstStyle>
            <a:lvl1pPr>
              <a:defRPr sz="2800">
                <a:solidFill>
                  <a:schemeClr val="tx1">
                    <a:tint val="9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3" name="텍스트 개체 틀 2"/>
          <p:cNvSpPr>
            <a:spLocks noGrp="1"/>
          </p:cNvSpPr>
          <p:nvPr>
            <p:ph type="body" idx="1"/>
          </p:nvPr>
        </p:nvSpPr>
        <p:spPr bwMode="ltGray">
          <a:xfrm>
            <a:off x="500038" y="5429264"/>
            <a:ext cx="4005072" cy="714380"/>
          </a:xfrm>
          <a:prstGeom prst="roundRect">
            <a:avLst>
              <a:gd name="adj" fmla="val 16667"/>
            </a:avLst>
          </a:prstGeom>
          <a:noFill/>
          <a:ln>
            <a:noFill/>
          </a:ln>
          <a:effectLst/>
        </p:spPr>
        <p:txBody>
          <a:bodyPr anchor="ctr"/>
          <a:lstStyle>
            <a:lvl1pPr marL="0" indent="0" algn="ctr">
              <a:buNone/>
              <a:defRPr sz="2400" b="0">
                <a:solidFill>
                  <a:schemeClr val="tx1"/>
                </a:solidFill>
              </a:defRPr>
            </a:lvl1pPr>
            <a:lvl2pPr marL="457200" indent="0" algn="ctr">
              <a:buNone/>
              <a:defRPr sz="2000" b="0">
                <a:solidFill>
                  <a:schemeClr val="tx1"/>
                </a:solidFill>
              </a:defRPr>
            </a:lvl2pPr>
            <a:lvl3pPr marL="914400" indent="0" algn="ctr">
              <a:buNone/>
              <a:defRPr sz="1800" b="0">
                <a:solidFill>
                  <a:schemeClr val="tx1"/>
                </a:solidFill>
              </a:defRPr>
            </a:lvl3pPr>
            <a:lvl4pPr marL="1371600" indent="0" algn="ctr">
              <a:buNone/>
              <a:defRPr sz="1600" b="0">
                <a:solidFill>
                  <a:schemeClr val="tx1"/>
                </a:solidFill>
              </a:defRPr>
            </a:lvl4pPr>
            <a:lvl5pPr marL="1828800" indent="0" algn="ctr">
              <a:buNone/>
              <a:defRPr sz="1600" b="0">
                <a:solidFill>
                  <a:schemeClr val="tx1"/>
                </a:solidFill>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ko-KR" altLang="en-US" smtClean="0"/>
              <a:t>마스터 텍스트 스타일을 편집합니다</a:t>
            </a:r>
          </a:p>
        </p:txBody>
      </p:sp>
      <p:sp>
        <p:nvSpPr>
          <p:cNvPr id="12" name="내용 개체 틀 11"/>
          <p:cNvSpPr>
            <a:spLocks noGrp="1"/>
          </p:cNvSpPr>
          <p:nvPr>
            <p:ph sz="half" idx="4"/>
          </p:nvPr>
        </p:nvSpPr>
        <p:spPr bwMode="invGray">
          <a:xfrm>
            <a:off x="4716932" y="1500174"/>
            <a:ext cx="4000529" cy="3786214"/>
          </a:xfrm>
          <a:prstGeom prst="roundRect">
            <a:avLst>
              <a:gd name="adj" fmla="val 5345"/>
            </a:avLst>
          </a:prstGeom>
          <a:gradFill flip="none" rotWithShape="1">
            <a:gsLst>
              <a:gs pos="0">
                <a:schemeClr val="accent2">
                  <a:shade val="75000"/>
                  <a:alpha val="50000"/>
                </a:schemeClr>
              </a:gs>
              <a:gs pos="100000">
                <a:schemeClr val="accent2">
                  <a:tint val="20000"/>
                  <a:alpha val="50000"/>
                </a:schemeClr>
              </a:gs>
            </a:gsLst>
            <a:lin ang="13500000" scaled="1"/>
            <a:tileRect/>
          </a:gradFill>
          <a:effectLst/>
          <a:scene3d>
            <a:camera prst="orthographicFront"/>
            <a:lightRig rig="glow" dir="t">
              <a:rot lat="0" lon="0" rev="4800000"/>
            </a:lightRig>
          </a:scene3d>
          <a:sp3d extrusionH="12700" contourW="12700" prstMaterial="powder">
            <a:bevelT h="12700"/>
            <a:bevelB h="50800"/>
            <a:contourClr>
              <a:schemeClr val="bg2"/>
            </a:contourClr>
          </a:sp3d>
        </p:spPr>
        <p:txBody>
          <a:bodyPr/>
          <a:lstStyle>
            <a:lvl1pPr>
              <a:defRPr sz="2800">
                <a:solidFill>
                  <a:schemeClr val="tx1">
                    <a:tint val="9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텍스트 개체 틀 4"/>
          <p:cNvSpPr>
            <a:spLocks noGrp="1"/>
          </p:cNvSpPr>
          <p:nvPr>
            <p:ph type="body" sz="quarter" idx="3"/>
          </p:nvPr>
        </p:nvSpPr>
        <p:spPr bwMode="ltGray">
          <a:xfrm>
            <a:off x="4714876" y="5429264"/>
            <a:ext cx="4000528" cy="714380"/>
          </a:xfrm>
          <a:prstGeom prst="roundRect">
            <a:avLst>
              <a:gd name="adj" fmla="val 16667"/>
            </a:avLst>
          </a:prstGeom>
          <a:noFill/>
          <a:ln>
            <a:noFill/>
          </a:ln>
          <a:effectLst/>
        </p:spPr>
        <p:txBody>
          <a:bodyPr anchor="ctr"/>
          <a:lstStyle>
            <a:lvl1pPr marL="0" indent="0" algn="ctr">
              <a:buNone/>
              <a:defRPr sz="2400" b="0">
                <a:solidFill>
                  <a:schemeClr val="tx1"/>
                </a:solidFill>
              </a:defRPr>
            </a:lvl1pPr>
            <a:lvl2pPr marL="457200" indent="0" algn="ctr">
              <a:buNone/>
              <a:defRPr sz="2000" b="0">
                <a:solidFill>
                  <a:schemeClr val="tx1"/>
                </a:solidFill>
              </a:defRPr>
            </a:lvl2pPr>
            <a:lvl3pPr marL="914400" indent="0" algn="ctr">
              <a:buNone/>
              <a:defRPr sz="1800" b="0">
                <a:solidFill>
                  <a:schemeClr val="tx1"/>
                </a:solidFill>
              </a:defRPr>
            </a:lvl3pPr>
            <a:lvl4pPr marL="1371600" indent="0" algn="ctr">
              <a:buNone/>
              <a:defRPr sz="1600" b="0">
                <a:solidFill>
                  <a:schemeClr val="tx1"/>
                </a:solidFill>
              </a:defRPr>
            </a:lvl4pPr>
            <a:lvl5pPr marL="1828800" indent="0" algn="ctr">
              <a:buNone/>
              <a:defRPr sz="1600" b="0">
                <a:solidFill>
                  <a:schemeClr val="tx1"/>
                </a:solidFill>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ko-KR" altLang="en-US" smtClean="0"/>
              <a:t>마스터 텍스트 스타일을 편집합니다</a:t>
            </a:r>
          </a:p>
        </p:txBody>
      </p:sp>
      <p:sp>
        <p:nvSpPr>
          <p:cNvPr id="11" name="직사각형 10"/>
          <p:cNvSpPr/>
          <p:nvPr/>
        </p:nvSpPr>
        <p:spPr>
          <a:xfrm>
            <a:off x="0" y="4"/>
            <a:ext cx="285720"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13" name="직사각형 12"/>
          <p:cNvSpPr/>
          <p:nvPr/>
        </p:nvSpPr>
        <p:spPr>
          <a:xfrm>
            <a:off x="8859915" y="4"/>
            <a:ext cx="285720"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6" name="직사각형 5"/>
          <p:cNvSpPr/>
          <p:nvPr/>
        </p:nvSpPr>
        <p:spPr>
          <a:xfrm>
            <a:off x="428596" y="6"/>
            <a:ext cx="8286808"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a:xfrm>
            <a:off x="500034" y="428604"/>
            <a:ext cx="8186766" cy="1143000"/>
          </a:xfrm>
        </p:spPr>
        <p:txBody>
          <a:bodyPr/>
          <a:lstStyle>
            <a:lvl1pPr algn="l">
              <a:defRPr b="0"/>
            </a:lvl1pPr>
          </a:lstStyle>
          <a:p>
            <a:r>
              <a:rPr kumimoji="0" lang="ko-KR" altLang="en-US" smtClean="0"/>
              <a:t>마스터 제목 스타일 편집</a:t>
            </a:r>
            <a:endParaRPr kumimoji="0" lang="en-US"/>
          </a:p>
        </p:txBody>
      </p:sp>
      <p:sp>
        <p:nvSpPr>
          <p:cNvPr id="3" name="날짜 개체 틀 2"/>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BC10881-20DB-4D31-8561-C24C7D875F32}"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BC10881-20DB-4D31-8561-C24C7D875F32}"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bg>
      <p:bgRef idx="1002">
        <a:schemeClr val="bg1"/>
      </p:bgRef>
    </p:bg>
    <p:spTree>
      <p:nvGrpSpPr>
        <p:cNvPr id="1" name=""/>
        <p:cNvGrpSpPr/>
        <p:nvPr/>
      </p:nvGrpSpPr>
      <p:grpSpPr>
        <a:xfrm>
          <a:off x="0" y="0"/>
          <a:ext cx="0" cy="0"/>
          <a:chOff x="0" y="0"/>
          <a:chExt cx="0" cy="0"/>
        </a:xfrm>
      </p:grpSpPr>
      <p:sp>
        <p:nvSpPr>
          <p:cNvPr id="12" name="직사각형 11"/>
          <p:cNvSpPr/>
          <p:nvPr/>
        </p:nvSpPr>
        <p:spPr bwMode="invGray">
          <a:xfrm>
            <a:off x="285720" y="263808"/>
            <a:ext cx="8858280" cy="664862"/>
          </a:xfrm>
          <a:prstGeom prst="rect">
            <a:avLst/>
          </a:prstGeom>
          <a:solidFill>
            <a:schemeClr val="tx1">
              <a:tint val="95000"/>
              <a:alpha val="69804"/>
            </a:scheme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bwMode="invGray">
          <a:xfrm>
            <a:off x="500034" y="285728"/>
            <a:ext cx="8143932" cy="642942"/>
          </a:xfrm>
          <a:noFill/>
        </p:spPr>
        <p:txBody>
          <a:bodyPr anchor="b">
            <a:noAutofit/>
          </a:bodyPr>
          <a:lstStyle>
            <a:lvl1pPr algn="l">
              <a:defRPr sz="2800" b="1">
                <a:ln w="9525" cmpd="sng">
                  <a:noFill/>
                </a:ln>
                <a:solidFill>
                  <a:schemeClr val="bg1"/>
                </a:solidFill>
                <a:effectLst>
                  <a:outerShdw blurRad="44450" dist="25400" dir="2700000" algn="tl" rotWithShape="0">
                    <a:schemeClr val="tx1">
                      <a:alpha val="51000"/>
                    </a:schemeClr>
                  </a:outerShdw>
                </a:effectLst>
              </a:defRPr>
            </a:lvl1pPr>
          </a:lstStyle>
          <a:p>
            <a:r>
              <a:rPr kumimoji="0" lang="ko-KR" altLang="en-US" smtClean="0"/>
              <a:t>마스터 제목 스타일 편집</a:t>
            </a:r>
            <a:endParaRPr kumimoji="0" lang="en-US"/>
          </a:p>
        </p:txBody>
      </p:sp>
      <p:sp>
        <p:nvSpPr>
          <p:cNvPr id="4" name="텍스트 개체 틀 3"/>
          <p:cNvSpPr>
            <a:spLocks noGrp="1"/>
          </p:cNvSpPr>
          <p:nvPr>
            <p:ph type="body" sz="half" idx="2"/>
          </p:nvPr>
        </p:nvSpPr>
        <p:spPr>
          <a:xfrm>
            <a:off x="500034" y="1006230"/>
            <a:ext cx="2214578" cy="5351729"/>
          </a:xfrm>
        </p:spPr>
        <p:txBody>
          <a:bodyPr/>
          <a:lstStyle>
            <a:lvl1pPr marL="0" indent="0">
              <a:buNone/>
              <a:defRPr sz="1600"/>
            </a:lvl1pPr>
            <a:lvl2pPr marL="457200" indent="0">
              <a:buNone/>
              <a:defRPr sz="14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BC10881-20DB-4D31-8561-C24C7D875F32}" type="slidenum">
              <a:rPr lang="ko-KR" altLang="en-US" smtClean="0"/>
              <a:pPr/>
              <a:t>‹#›</a:t>
            </a:fld>
            <a:endParaRPr lang="ko-KR" altLang="en-US"/>
          </a:p>
        </p:txBody>
      </p:sp>
      <p:sp>
        <p:nvSpPr>
          <p:cNvPr id="15" name="내용 개체 틀 14"/>
          <p:cNvSpPr>
            <a:spLocks noGrp="1"/>
          </p:cNvSpPr>
          <p:nvPr>
            <p:ph sz="quarter" idx="1"/>
          </p:nvPr>
        </p:nvSpPr>
        <p:spPr>
          <a:xfrm>
            <a:off x="2786064" y="1000108"/>
            <a:ext cx="5857875" cy="5357830"/>
          </a:xfrm>
        </p:spPr>
        <p:txBody>
          <a:bodyPr/>
          <a:lstStyle>
            <a:lvl1pPr>
              <a:defRPr sz="2800"/>
            </a:lvl1pPr>
            <a:lvl2pPr>
              <a:defRPr sz="2600"/>
            </a:lvl2pPr>
            <a:lvl3pPr>
              <a:defRPr sz="2400"/>
            </a:lvl3pPr>
            <a:lvl4pPr>
              <a:defRPr sz="20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9" name="직사각형 8"/>
          <p:cNvSpPr/>
          <p:nvPr/>
        </p:nvSpPr>
        <p:spPr>
          <a:xfrm>
            <a:off x="0" y="4"/>
            <a:ext cx="285720"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9" name="직사각형 8"/>
          <p:cNvSpPr/>
          <p:nvPr/>
        </p:nvSpPr>
        <p:spPr>
          <a:xfrm>
            <a:off x="0" y="3571876"/>
            <a:ext cx="9144000" cy="3286126"/>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a:xfrm>
            <a:off x="500034" y="3571876"/>
            <a:ext cx="3286148" cy="1138242"/>
          </a:xfrm>
        </p:spPr>
        <p:txBody>
          <a:bodyPr anchor="b"/>
          <a:lstStyle>
            <a:lvl1pPr algn="l">
              <a:defRPr sz="2000" b="1"/>
            </a:lvl1pPr>
          </a:lstStyle>
          <a:p>
            <a:r>
              <a:rPr kumimoji="0" lang="ko-KR" altLang="en-US" smtClean="0"/>
              <a:t>마스터 제목 스타일 편집</a:t>
            </a:r>
            <a:endParaRPr kumimoji="0" lang="en-US"/>
          </a:p>
        </p:txBody>
      </p:sp>
      <p:sp>
        <p:nvSpPr>
          <p:cNvPr id="4" name="텍스트 개체 틀 3"/>
          <p:cNvSpPr>
            <a:spLocks noGrp="1"/>
          </p:cNvSpPr>
          <p:nvPr>
            <p:ph type="body" sz="half" idx="2"/>
          </p:nvPr>
        </p:nvSpPr>
        <p:spPr>
          <a:xfrm>
            <a:off x="500034" y="4714884"/>
            <a:ext cx="3286148" cy="1143008"/>
          </a:xfrm>
        </p:spPr>
        <p:txBody>
          <a:bodyPr/>
          <a:lstStyle>
            <a:lvl1pPr marL="0" indent="0">
              <a:buNone/>
              <a:defRPr sz="1600"/>
            </a:lvl1pPr>
            <a:lvl2pPr marL="457200" indent="0">
              <a:buNone/>
              <a:defRPr sz="1400"/>
            </a:lvl2pPr>
            <a:lvl3pPr marL="914400" indent="0">
              <a:buNone/>
              <a:defRPr sz="1400"/>
            </a:lvl3pPr>
            <a:lvl4pPr marL="1371600" indent="0">
              <a:buNone/>
              <a:defRPr sz="1200"/>
            </a:lvl4pPr>
            <a:lvl5pPr marL="1828800" indent="0">
              <a:buNone/>
              <a:defRPr sz="12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806ED37E-DB4B-4A48-9D74-A41B5D2E0437}" type="datetimeFigureOut">
              <a:rPr lang="ko-KR" altLang="en-US" smtClean="0"/>
              <a:pPr/>
              <a:t>2016-07-02</a:t>
            </a:fld>
            <a:endParaRPr lang="ko-KR" altLang="en-US"/>
          </a:p>
        </p:txBody>
      </p:sp>
      <p:sp>
        <p:nvSpPr>
          <p:cNvPr id="6" name="바닥글 개체 틀 5"/>
          <p:cNvSpPr>
            <a:spLocks noGrp="1"/>
          </p:cNvSpPr>
          <p:nvPr>
            <p:ph type="ftr" sz="quarter" idx="11"/>
          </p:nvPr>
        </p:nvSpPr>
        <p:spPr>
          <a:xfrm>
            <a:off x="3124200" y="6572272"/>
            <a:ext cx="2895600" cy="297750"/>
          </a:xfrm>
        </p:spPr>
        <p:txBody>
          <a:bodyPr/>
          <a:lstStyle/>
          <a:p>
            <a:endParaRPr lang="ko-KR" altLang="en-US"/>
          </a:p>
        </p:txBody>
      </p:sp>
      <p:sp>
        <p:nvSpPr>
          <p:cNvPr id="7" name="슬라이드 번호 개체 틀 6"/>
          <p:cNvSpPr>
            <a:spLocks noGrp="1"/>
          </p:cNvSpPr>
          <p:nvPr>
            <p:ph type="sldNum" sz="quarter" idx="12"/>
          </p:nvPr>
        </p:nvSpPr>
        <p:spPr/>
        <p:txBody>
          <a:bodyPr/>
          <a:lstStyle/>
          <a:p>
            <a:fld id="{5BC10881-20DB-4D31-8561-C24C7D875F32}" type="slidenum">
              <a:rPr lang="ko-KR" altLang="en-US" smtClean="0"/>
              <a:pPr/>
              <a:t>‹#›</a:t>
            </a:fld>
            <a:endParaRPr lang="ko-KR" altLang="en-US"/>
          </a:p>
        </p:txBody>
      </p:sp>
      <p:sp>
        <p:nvSpPr>
          <p:cNvPr id="8" name="그림 개체 틀 7"/>
          <p:cNvSpPr>
            <a:spLocks noGrp="1"/>
          </p:cNvSpPr>
          <p:nvPr>
            <p:ph type="pic" idx="1"/>
          </p:nvPr>
        </p:nvSpPr>
        <p:spPr>
          <a:xfrm>
            <a:off x="4000496" y="1071546"/>
            <a:ext cx="4214842" cy="4714908"/>
          </a:xfrm>
          <a:solidFill>
            <a:schemeClr val="tx2"/>
          </a:solidFill>
          <a:ln w="152400" cap="rnd">
            <a:solidFill>
              <a:srgbClr val="FFFFFF"/>
            </a:solidFill>
            <a:round/>
          </a:ln>
          <a:effectLst>
            <a:outerShdw blurRad="50800" dist="50800" dir="2700000" algn="tl" rotWithShape="0">
              <a:srgbClr val="000000">
                <a:alpha val="43137"/>
              </a:srgbClr>
            </a:outerShdw>
          </a:effectLst>
          <a:scene3d>
            <a:camera prst="orthographicFront"/>
            <a:lightRig rig="twoPt" dir="t">
              <a:rot lat="0" lon="0" rev="10800000"/>
            </a:lightRig>
          </a:scene3d>
          <a:sp3d contourW="6350">
            <a:bevelT w="50800" h="16510"/>
            <a:contourClr>
              <a:srgbClr val="C0C0C0"/>
            </a:contourClr>
          </a:sp3d>
        </p:spPr>
        <p:txBody>
          <a:bodyPr/>
          <a:lstStyle>
            <a:lvl1pPr marL="0" indent="0">
              <a:buNone/>
              <a:defRPr sz="3200">
                <a:solidFill>
                  <a:schemeClr val="tx2">
                    <a:tint val="10000"/>
                  </a:schemeClr>
                </a:solidFill>
                <a:effectLst>
                  <a:outerShdw blurRad="50800" dist="50800" dir="5400000" algn="tl" rotWithShape="0">
                    <a:srgbClr val="000000">
                      <a:alpha val="58000"/>
                    </a:srgbClr>
                  </a:outerShdw>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ko-KR" altLang="en-US" smtClean="0"/>
              <a:t>그림을 추가하려면 아이콘을 클릭하십시오</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8" name="직사각형 27"/>
          <p:cNvSpPr/>
          <p:nvPr/>
        </p:nvSpPr>
        <p:spPr>
          <a:xfrm>
            <a:off x="0" y="6572272"/>
            <a:ext cx="9144000" cy="285728"/>
          </a:xfrm>
          <a:prstGeom prst="rect">
            <a:avLst/>
          </a:prstGeom>
          <a:ln w="158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8" name="직사각형 7"/>
          <p:cNvSpPr/>
          <p:nvPr/>
        </p:nvSpPr>
        <p:spPr>
          <a:xfrm>
            <a:off x="0" y="2380"/>
            <a:ext cx="9144000" cy="283348"/>
          </a:xfrm>
          <a:prstGeom prst="rect">
            <a:avLst/>
          </a:prstGeom>
          <a:solidFill>
            <a:schemeClr val="accent4"/>
          </a:solidFill>
          <a:ln w="158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개체 틀 1"/>
          <p:cNvSpPr>
            <a:spLocks noGrp="1"/>
          </p:cNvSpPr>
          <p:nvPr>
            <p:ph type="title"/>
          </p:nvPr>
        </p:nvSpPr>
        <p:spPr>
          <a:xfrm>
            <a:off x="312353" y="274638"/>
            <a:ext cx="8545927" cy="1143000"/>
          </a:xfrm>
          <a:prstGeom prst="rect">
            <a:avLst/>
          </a:prstGeom>
        </p:spPr>
        <p:txBody>
          <a:bodyPr vert="horz" rtlCol="0" anchor="ctr">
            <a:normAutofit/>
          </a:body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4" name="날짜 개체 틀 3"/>
          <p:cNvSpPr>
            <a:spLocks noGrp="1"/>
          </p:cNvSpPr>
          <p:nvPr>
            <p:ph type="dt" sz="half" idx="2"/>
          </p:nvPr>
        </p:nvSpPr>
        <p:spPr>
          <a:xfrm>
            <a:off x="457200" y="6572272"/>
            <a:ext cx="2133600" cy="285752"/>
          </a:xfrm>
          <a:prstGeom prst="rect">
            <a:avLst/>
          </a:prstGeom>
        </p:spPr>
        <p:txBody>
          <a:bodyPr vert="horz" rtlCol="0" anchor="ctr"/>
          <a:lstStyle>
            <a:lvl1pPr algn="l" eaLnBrk="1" latinLnBrk="0" hangingPunct="1">
              <a:defRPr kumimoji="0" sz="1200">
                <a:solidFill>
                  <a:schemeClr val="tx1"/>
                </a:solidFill>
              </a:defRPr>
            </a:lvl1pPr>
          </a:lstStyle>
          <a:p>
            <a:fld id="{806ED37E-DB4B-4A48-9D74-A41B5D2E0437}" type="datetimeFigureOut">
              <a:rPr lang="ko-KR" altLang="en-US" smtClean="0"/>
              <a:pPr/>
              <a:t>2016-07-02</a:t>
            </a:fld>
            <a:endParaRPr lang="ko-KR" altLang="en-US"/>
          </a:p>
        </p:txBody>
      </p:sp>
      <p:sp>
        <p:nvSpPr>
          <p:cNvPr id="5" name="바닥글 개체 틀 4"/>
          <p:cNvSpPr>
            <a:spLocks noGrp="1"/>
          </p:cNvSpPr>
          <p:nvPr>
            <p:ph type="ftr" sz="quarter" idx="3"/>
          </p:nvPr>
        </p:nvSpPr>
        <p:spPr>
          <a:xfrm>
            <a:off x="3124200" y="6572272"/>
            <a:ext cx="2895600" cy="285752"/>
          </a:xfrm>
          <a:prstGeom prst="rect">
            <a:avLst/>
          </a:prstGeom>
        </p:spPr>
        <p:txBody>
          <a:bodyPr vert="horz" rtlCol="0" anchor="ctr"/>
          <a:lstStyle>
            <a:lvl1pPr algn="ctr" eaLnBrk="1" latinLnBrk="0" hangingPunct="1">
              <a:defRPr kumimoji="0" sz="1200">
                <a:solidFill>
                  <a:schemeClr val="tx1"/>
                </a:solidFill>
              </a:defRPr>
            </a:lvl1pPr>
          </a:lstStyle>
          <a:p>
            <a:endParaRPr lang="ko-KR" altLang="en-US"/>
          </a:p>
        </p:txBody>
      </p:sp>
      <p:sp>
        <p:nvSpPr>
          <p:cNvPr id="6" name="슬라이드 번호 개체 틀 5"/>
          <p:cNvSpPr>
            <a:spLocks noGrp="1"/>
          </p:cNvSpPr>
          <p:nvPr>
            <p:ph type="sldNum" sz="quarter" idx="4"/>
          </p:nvPr>
        </p:nvSpPr>
        <p:spPr>
          <a:xfrm>
            <a:off x="6553200" y="6572272"/>
            <a:ext cx="2133600" cy="285752"/>
          </a:xfrm>
          <a:prstGeom prst="rect">
            <a:avLst/>
          </a:prstGeom>
        </p:spPr>
        <p:txBody>
          <a:bodyPr vert="horz" rtlCol="0" anchor="ctr"/>
          <a:lstStyle>
            <a:lvl1pPr algn="r" eaLnBrk="1" latinLnBrk="0" hangingPunct="1">
              <a:defRPr kumimoji="0" sz="1200">
                <a:solidFill>
                  <a:schemeClr val="tx1"/>
                </a:solidFill>
              </a:defRPr>
            </a:lvl1pPr>
          </a:lstStyle>
          <a:p>
            <a:fld id="{5BC10881-20DB-4D31-8561-C24C7D875F32}"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ctr" rtl="0" eaLnBrk="1" latinLnBrk="1" hangingPunct="1">
        <a:spcBef>
          <a:spcPct val="0"/>
        </a:spcBef>
        <a:buNone/>
        <a:defRPr kumimoji="0" sz="4400" b="0" kern="1200" spc="100" dirty="0">
          <a:ln w="18000">
            <a:noFill/>
            <a:prstDash val="solid"/>
          </a:ln>
          <a:solidFill>
            <a:schemeClr val="tx1"/>
          </a:solidFill>
          <a:effectLst>
            <a:outerShdw blurRad="44450" dist="25400" dir="2700000" algn="tl" rotWithShape="0">
              <a:schemeClr val="bg1">
                <a:alpha val="51000"/>
              </a:schemeClr>
            </a:outerShdw>
          </a:effectLst>
          <a:latin typeface="+mj-lt"/>
          <a:ea typeface="+mj-ea"/>
          <a:cs typeface="+mj-cs"/>
        </a:defRPr>
      </a:lvl1pPr>
      <a:lvl2pPr eaLnBrk="1" latinLnBrk="1" hangingPunct="1">
        <a:defRPr kumimoji="0">
          <a:solidFill>
            <a:schemeClr val="tx2"/>
          </a:solidFill>
        </a:defRPr>
      </a:lvl2pPr>
      <a:lvl3pPr eaLnBrk="1" latinLnBrk="1" hangingPunct="1">
        <a:defRPr kumimoji="0">
          <a:solidFill>
            <a:schemeClr val="tx2"/>
          </a:solidFill>
        </a:defRPr>
      </a:lvl3pPr>
      <a:lvl4pPr eaLnBrk="1" latinLnBrk="1" hangingPunct="1">
        <a:defRPr kumimoji="0">
          <a:solidFill>
            <a:schemeClr val="tx2"/>
          </a:solidFill>
        </a:defRPr>
      </a:lvl4pPr>
      <a:lvl5pPr eaLnBrk="1" latinLnBrk="1" hangingPunct="1">
        <a:defRPr kumimoji="0">
          <a:solidFill>
            <a:schemeClr val="tx2"/>
          </a:solidFill>
        </a:defRPr>
      </a:lvl5pPr>
      <a:lvl6pPr eaLnBrk="1" latinLnBrk="1" hangingPunct="1">
        <a:defRPr kumimoji="0">
          <a:solidFill>
            <a:schemeClr val="tx2"/>
          </a:solidFill>
        </a:defRPr>
      </a:lvl6pPr>
      <a:lvl7pPr eaLnBrk="1" latinLnBrk="1" hangingPunct="1">
        <a:defRPr kumimoji="0">
          <a:solidFill>
            <a:schemeClr val="tx2"/>
          </a:solidFill>
        </a:defRPr>
      </a:lvl7pPr>
      <a:lvl8pPr eaLnBrk="1" latinLnBrk="1" hangingPunct="1">
        <a:defRPr kumimoji="0">
          <a:solidFill>
            <a:schemeClr val="tx2"/>
          </a:solidFill>
        </a:defRPr>
      </a:lvl8pPr>
      <a:lvl9pPr eaLnBrk="1" latinLnBrk="1" hangingPunct="1">
        <a:defRPr kumimoji="0">
          <a:solidFill>
            <a:schemeClr val="tx2"/>
          </a:solidFill>
        </a:defRPr>
      </a:lvl9pPr>
    </p:titleStyle>
    <p:bodyStyle>
      <a:lvl1pPr marL="342900" indent="-342900" algn="l" rtl="0" eaLnBrk="1" latinLnBrk="1" hangingPunct="1">
        <a:spcBef>
          <a:spcPct val="20000"/>
        </a:spcBef>
        <a:buFont typeface="Arial"/>
        <a:buChar char="•"/>
        <a:defRPr kumimoji="0" sz="3200" kern="1200">
          <a:solidFill>
            <a:schemeClr val="tx2"/>
          </a:solidFill>
          <a:latin typeface="+mn-lt"/>
          <a:ea typeface="+mn-ea"/>
          <a:cs typeface="+mn-cs"/>
        </a:defRPr>
      </a:lvl1pPr>
      <a:lvl2pPr marL="742950" indent="-285750" algn="l" rtl="0" eaLnBrk="1" latinLnBrk="1" hangingPunct="1">
        <a:spcBef>
          <a:spcPct val="20000"/>
        </a:spcBef>
        <a:buClr>
          <a:schemeClr val="accent1">
            <a:shade val="75000"/>
          </a:schemeClr>
        </a:buClr>
        <a:buFont typeface="Arial"/>
        <a:buChar char="•"/>
        <a:defRPr kumimoji="0" sz="2800" kern="1200">
          <a:solidFill>
            <a:schemeClr val="tx1"/>
          </a:solidFill>
          <a:latin typeface="+mn-lt"/>
          <a:ea typeface="+mn-ea"/>
          <a:cs typeface="+mn-cs"/>
        </a:defRPr>
      </a:lvl2pPr>
      <a:lvl3pPr marL="1143000" indent="-228600" algn="l" rtl="0" eaLnBrk="1" latinLnBrk="1" hangingPunct="1">
        <a:spcBef>
          <a:spcPct val="20000"/>
        </a:spcBef>
        <a:buClr>
          <a:schemeClr val="tx2"/>
        </a:buClr>
        <a:buFont typeface="Arial"/>
        <a:buChar char="•"/>
        <a:defRPr kumimoji="0" sz="2600" kern="1200">
          <a:solidFill>
            <a:schemeClr val="tx1"/>
          </a:solidFill>
          <a:latin typeface="+mn-lt"/>
          <a:ea typeface="+mn-ea"/>
          <a:cs typeface="+mn-cs"/>
        </a:defRPr>
      </a:lvl3pPr>
      <a:lvl4pPr marL="1600200" indent="-228600" algn="l" rtl="0" eaLnBrk="1" latinLnBrk="1" hangingPunct="1">
        <a:spcBef>
          <a:spcPct val="20000"/>
        </a:spcBef>
        <a:buClr>
          <a:schemeClr val="accent1">
            <a:shade val="75000"/>
          </a:schemeClr>
        </a:buClr>
        <a:buFont typeface="Arial"/>
        <a:buChar char="•"/>
        <a:defRPr kumimoji="0" sz="2400" kern="1200">
          <a:solidFill>
            <a:schemeClr val="tx1"/>
          </a:solidFill>
          <a:latin typeface="+mn-lt"/>
          <a:ea typeface="+mn-ea"/>
          <a:cs typeface="+mn-cs"/>
        </a:defRPr>
      </a:lvl4pPr>
      <a:lvl5pPr marL="2057400" indent="-228600" algn="l" rtl="0" eaLnBrk="1" latinLnBrk="1" hangingPunct="1">
        <a:spcBef>
          <a:spcPct val="20000"/>
        </a:spcBef>
        <a:buClr>
          <a:schemeClr val="tx2"/>
        </a:buClr>
        <a:buFont typeface="Arial"/>
        <a:buChar char="•"/>
        <a:defRPr kumimoji="0" sz="2000" kern="1200">
          <a:solidFill>
            <a:schemeClr val="tx1"/>
          </a:solidFill>
          <a:latin typeface="+mn-lt"/>
          <a:ea typeface="+mn-ea"/>
          <a:cs typeface="+mn-cs"/>
        </a:defRPr>
      </a:lvl5pPr>
      <a:lvl6pPr marL="2514600" indent="-228600" algn="l" rtl="0" eaLnBrk="1" latinLnBrk="1" hangingPunct="1">
        <a:spcBef>
          <a:spcPct val="20000"/>
        </a:spcBef>
        <a:buClr>
          <a:schemeClr val="accent1"/>
        </a:buClr>
        <a:buFont typeface="Arial"/>
        <a:buChar char="•"/>
        <a:defRPr kumimoji="0" sz="1800" kern="1200">
          <a:solidFill>
            <a:schemeClr val="tx1"/>
          </a:solidFill>
          <a:latin typeface="+mn-lt"/>
          <a:ea typeface="+mn-ea"/>
          <a:cs typeface="+mn-cs"/>
        </a:defRPr>
      </a:lvl6pPr>
      <a:lvl7pPr marL="2971800" indent="-228600" algn="l" rtl="0" eaLnBrk="1" latinLnBrk="1" hangingPunct="1">
        <a:spcBef>
          <a:spcPct val="20000"/>
        </a:spcBef>
        <a:buClr>
          <a:schemeClr val="tx2"/>
        </a:buClr>
        <a:buFont typeface="Arial"/>
        <a:buChar char="•"/>
        <a:defRPr kumimoji="0" sz="1600" kern="1200">
          <a:solidFill>
            <a:schemeClr val="tx1"/>
          </a:solidFill>
          <a:latin typeface="+mn-lt"/>
          <a:ea typeface="+mn-ea"/>
          <a:cs typeface="+mn-cs"/>
        </a:defRPr>
      </a:lvl7pPr>
      <a:lvl8pPr marL="3429000" indent="-228600" algn="l" rtl="0" eaLnBrk="1" latinLnBrk="1" hangingPunct="1">
        <a:spcBef>
          <a:spcPct val="20000"/>
        </a:spcBef>
        <a:buClr>
          <a:schemeClr val="accent1"/>
        </a:buClr>
        <a:buFont typeface="Arial"/>
        <a:buChar char="•"/>
        <a:defRPr kumimoji="0" sz="1400" kern="1200">
          <a:solidFill>
            <a:schemeClr val="tx1"/>
          </a:solidFill>
          <a:latin typeface="+mn-lt"/>
          <a:ea typeface="+mn-ea"/>
          <a:cs typeface="+mn-cs"/>
        </a:defRPr>
      </a:lvl8pPr>
      <a:lvl9pPr marL="3886200" indent="-228600" algn="l" rtl="0" eaLnBrk="1" latinLnBrk="1" hangingPunct="1">
        <a:spcBef>
          <a:spcPct val="20000"/>
        </a:spcBef>
        <a:buClr>
          <a:schemeClr val="tx2"/>
        </a:buClr>
        <a:buFont typeface="Arial"/>
        <a:buChar char="•"/>
        <a:defRPr kumimoji="0" sz="1400" kern="120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fontScale="90000"/>
          </a:bodyPr>
          <a:lstStyle/>
          <a:p>
            <a:r>
              <a:rPr lang="ko-KR" altLang="en-US" sz="2000" dirty="0" smtClean="0"/>
              <a:t>숭실대 강의</a:t>
            </a:r>
            <a:r>
              <a:rPr lang="en-US" altLang="ko-KR" dirty="0" smtClean="0"/>
              <a:t/>
            </a:r>
            <a:br>
              <a:rPr lang="en-US" altLang="ko-KR" dirty="0" smtClean="0"/>
            </a:br>
            <a:r>
              <a:rPr lang="en-US" altLang="ko-KR" dirty="0" smtClean="0"/>
              <a:t>“</a:t>
            </a:r>
            <a:r>
              <a:rPr lang="ko-KR" altLang="en-US" sz="3600" dirty="0" smtClean="0"/>
              <a:t>위기의 한국</a:t>
            </a:r>
            <a:r>
              <a:rPr lang="en-US" altLang="ko-KR" sz="3600" dirty="0" smtClean="0"/>
              <a:t>-</a:t>
            </a:r>
            <a:r>
              <a:rPr lang="ko-KR" altLang="en-US" sz="3600" dirty="0" smtClean="0"/>
              <a:t>북유럽 사민주의 </a:t>
            </a:r>
            <a:r>
              <a:rPr lang="en-US" altLang="ko-KR" sz="3600" dirty="0" smtClean="0"/>
              <a:t/>
            </a:r>
            <a:br>
              <a:rPr lang="en-US" altLang="ko-KR" sz="3600" dirty="0" smtClean="0"/>
            </a:br>
            <a:r>
              <a:rPr lang="ko-KR" altLang="en-US" sz="3600" dirty="0" smtClean="0"/>
              <a:t>사회적 대타협을 배우자</a:t>
            </a:r>
            <a:r>
              <a:rPr lang="en-US" altLang="ko-KR" dirty="0" smtClean="0"/>
              <a:t>”</a:t>
            </a:r>
            <a:endParaRPr lang="ko-KR" altLang="en-US" dirty="0"/>
          </a:p>
        </p:txBody>
      </p:sp>
      <p:sp>
        <p:nvSpPr>
          <p:cNvPr id="3" name="부제목 2"/>
          <p:cNvSpPr>
            <a:spLocks noGrp="1"/>
          </p:cNvSpPr>
          <p:nvPr>
            <p:ph type="subTitle" idx="1"/>
          </p:nvPr>
        </p:nvSpPr>
        <p:spPr>
          <a:xfrm>
            <a:off x="785786" y="3939896"/>
            <a:ext cx="7500990" cy="857256"/>
          </a:xfrm>
        </p:spPr>
        <p:txBody>
          <a:bodyPr>
            <a:normAutofit fontScale="55000" lnSpcReduction="20000"/>
          </a:bodyPr>
          <a:lstStyle/>
          <a:p>
            <a:r>
              <a:rPr lang="ko-KR" altLang="en-US" dirty="0" smtClean="0"/>
              <a:t>최정식</a:t>
            </a:r>
            <a:endParaRPr lang="en-US" altLang="ko-KR" dirty="0" smtClean="0"/>
          </a:p>
          <a:p>
            <a:r>
              <a:rPr lang="en-US" altLang="ko-KR" dirty="0" smtClean="0"/>
              <a:t>2012</a:t>
            </a:r>
            <a:r>
              <a:rPr lang="ko-KR" altLang="en-US" dirty="0" smtClean="0"/>
              <a:t>년 </a:t>
            </a:r>
            <a:r>
              <a:rPr lang="en-US" altLang="ko-KR" dirty="0" smtClean="0"/>
              <a:t>12</a:t>
            </a:r>
            <a:r>
              <a:rPr lang="ko-KR" altLang="en-US" dirty="0" smtClean="0"/>
              <a:t>월 </a:t>
            </a:r>
            <a:r>
              <a:rPr lang="en-US" altLang="ko-KR" dirty="0" smtClean="0"/>
              <a:t>13</a:t>
            </a:r>
            <a:r>
              <a:rPr lang="ko-KR" altLang="en-US" dirty="0" smtClean="0"/>
              <a:t>일</a:t>
            </a:r>
            <a:endParaRPr lang="en-US" altLang="ko-KR" dirty="0" smtClean="0"/>
          </a:p>
          <a:p>
            <a:r>
              <a:rPr lang="en-US" altLang="ko-KR" dirty="0" smtClean="0"/>
              <a:t>UNI </a:t>
            </a:r>
            <a:r>
              <a:rPr lang="ko-KR" altLang="en-US" dirty="0" smtClean="0"/>
              <a:t>한국협의회 사무총장</a:t>
            </a:r>
            <a:endParaRPr lang="en-US" altLang="ko-KR" dirty="0" smtClean="0"/>
          </a:p>
          <a:p>
            <a:r>
              <a:rPr lang="ko-KR" altLang="en-US" dirty="0" smtClean="0"/>
              <a:t>복지국가</a:t>
            </a:r>
            <a:r>
              <a:rPr lang="en-US" altLang="ko-KR" dirty="0" smtClean="0"/>
              <a:t>society </a:t>
            </a:r>
            <a:r>
              <a:rPr lang="ko-KR" altLang="en-US" dirty="0" smtClean="0"/>
              <a:t>운영위원</a:t>
            </a:r>
            <a:endParaRPr lang="ko-K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ko-KR" altLang="en-US" sz="2000" smtClean="0"/>
              <a:t>북유럽국가의 정치철학</a:t>
            </a:r>
            <a:r>
              <a:rPr lang="en-US" altLang="ko-KR" sz="2000" smtClean="0"/>
              <a:t>-</a:t>
            </a:r>
            <a:r>
              <a:rPr lang="ko-KR" altLang="en-US" sz="2000" smtClean="0"/>
              <a:t>사회민주주의</a:t>
            </a:r>
            <a:br>
              <a:rPr lang="ko-KR" altLang="en-US" sz="2000" smtClean="0"/>
            </a:br>
            <a:r>
              <a:rPr lang="ko-KR" altLang="en-US" sz="2000" b="1" smtClean="0">
                <a:latin typeface="Arial" charset="0"/>
              </a:rPr>
              <a:t>“</a:t>
            </a:r>
            <a:r>
              <a:rPr lang="en-US" altLang="ko-KR" sz="2000" b="1" smtClean="0"/>
              <a:t>WHAT IS SOCIAL DEMOCRACY?</a:t>
            </a:r>
            <a:r>
              <a:rPr lang="en-US" altLang="ko-KR" sz="2000" b="1" smtClean="0">
                <a:latin typeface="Arial" charset="0"/>
              </a:rPr>
              <a:t>”</a:t>
            </a:r>
            <a:endParaRPr lang="en-US" altLang="ko-KR" sz="2000" b="1" smtClean="0"/>
          </a:p>
        </p:txBody>
      </p:sp>
      <p:sp>
        <p:nvSpPr>
          <p:cNvPr id="6147" name="Rectangle 3"/>
          <p:cNvSpPr>
            <a:spLocks noGrp="1" noChangeArrowheads="1"/>
          </p:cNvSpPr>
          <p:nvPr>
            <p:ph type="body" idx="1"/>
          </p:nvPr>
        </p:nvSpPr>
        <p:spPr/>
        <p:txBody>
          <a:bodyPr/>
          <a:lstStyle/>
          <a:p>
            <a:pPr eaLnBrk="1" hangingPunct="1">
              <a:lnSpc>
                <a:spcPct val="80000"/>
              </a:lnSpc>
            </a:pPr>
            <a:r>
              <a:rPr lang="ko-KR" altLang="en-US" sz="1900" smtClean="0"/>
              <a:t>스웨덴 전 총리  </a:t>
            </a:r>
            <a:r>
              <a:rPr lang="en-US" altLang="ko-KR" sz="1900" smtClean="0"/>
              <a:t>Inger Carlsson-2007</a:t>
            </a:r>
            <a:r>
              <a:rPr lang="ko-KR" altLang="en-US" sz="1900" smtClean="0"/>
              <a:t>년 인터뷰</a:t>
            </a:r>
          </a:p>
          <a:p>
            <a:pPr eaLnBrk="1" hangingPunct="1">
              <a:lnSpc>
                <a:spcPct val="80000"/>
              </a:lnSpc>
            </a:pPr>
            <a:r>
              <a:rPr lang="ko-KR" altLang="en-US" sz="1900" smtClean="0"/>
              <a:t>사회민주주의 가치란 무엇인가</a:t>
            </a:r>
            <a:r>
              <a:rPr lang="en-US" altLang="ko-KR" sz="1900" smtClean="0"/>
              <a:t>?:</a:t>
            </a:r>
          </a:p>
          <a:p>
            <a:pPr eaLnBrk="1" hangingPunct="1">
              <a:lnSpc>
                <a:spcPct val="80000"/>
              </a:lnSpc>
            </a:pPr>
            <a:r>
              <a:rPr lang="en-US" altLang="ko-KR" sz="1900" smtClean="0"/>
              <a:t>1.FREEDOM;</a:t>
            </a:r>
          </a:p>
          <a:p>
            <a:pPr eaLnBrk="1" hangingPunct="1">
              <a:lnSpc>
                <a:spcPct val="80000"/>
              </a:lnSpc>
            </a:pPr>
            <a:endParaRPr lang="en-US" altLang="ko-KR" sz="1900" smtClean="0"/>
          </a:p>
          <a:p>
            <a:pPr eaLnBrk="1" hangingPunct="1">
              <a:lnSpc>
                <a:spcPct val="80000"/>
              </a:lnSpc>
            </a:pPr>
            <a:r>
              <a:rPr lang="en-US" altLang="ko-KR" sz="1900" smtClean="0"/>
              <a:t>2. EQUALITY (DEMANDS DIVERSITY AND VARIATION), EQUALITY POLICY IS ABOUT DISTRIBUTION POLICY</a:t>
            </a:r>
          </a:p>
          <a:p>
            <a:pPr eaLnBrk="1" hangingPunct="1">
              <a:lnSpc>
                <a:spcPct val="80000"/>
              </a:lnSpc>
            </a:pPr>
            <a:r>
              <a:rPr lang="en-US" altLang="ko-KR" sz="1900" smtClean="0"/>
              <a:t>(</a:t>
            </a:r>
            <a:r>
              <a:rPr lang="ko-KR" altLang="en-US" sz="1900" smtClean="0"/>
              <a:t>보통참정권</a:t>
            </a:r>
            <a:r>
              <a:rPr lang="en-US" altLang="ko-KR" sz="1900" smtClean="0"/>
              <a:t>, </a:t>
            </a:r>
            <a:r>
              <a:rPr lang="ko-KR" altLang="en-US" sz="1900" smtClean="0"/>
              <a:t>언론의 자유</a:t>
            </a:r>
            <a:r>
              <a:rPr lang="en-US" altLang="ko-KR" sz="1900" smtClean="0"/>
              <a:t>, </a:t>
            </a:r>
            <a:r>
              <a:rPr lang="ko-KR" altLang="en-US" sz="1900" smtClean="0"/>
              <a:t>논쟁에 영향을 미칠수 있는 자유</a:t>
            </a:r>
            <a:r>
              <a:rPr lang="en-US" altLang="ko-KR" sz="1900" smtClean="0"/>
              <a:t>)</a:t>
            </a:r>
          </a:p>
          <a:p>
            <a:pPr eaLnBrk="1" hangingPunct="1">
              <a:lnSpc>
                <a:spcPct val="80000"/>
              </a:lnSpc>
            </a:pPr>
            <a:endParaRPr lang="en-US" altLang="ko-KR" sz="1900" smtClean="0"/>
          </a:p>
          <a:p>
            <a:pPr eaLnBrk="1" hangingPunct="1">
              <a:lnSpc>
                <a:spcPct val="80000"/>
              </a:lnSpc>
            </a:pPr>
            <a:r>
              <a:rPr lang="en-US" altLang="ko-KR" sz="1900" smtClean="0"/>
              <a:t>3.SOLIDARITY=more MORE THAN COLLECTIVE SELF-INTEREST, </a:t>
            </a:r>
          </a:p>
          <a:p>
            <a:pPr eaLnBrk="1" hangingPunct="1">
              <a:lnSpc>
                <a:spcPct val="80000"/>
              </a:lnSpc>
            </a:pPr>
            <a:r>
              <a:rPr lang="en-US" altLang="ko-KR" sz="1900" smtClean="0"/>
              <a:t> ABOUT SHARED AND MUTUAL RESPONSiBILITY FOR THE WAY SOCIETY WORKS.</a:t>
            </a:r>
          </a:p>
          <a:p>
            <a:pPr eaLnBrk="1" hangingPunct="1">
              <a:lnSpc>
                <a:spcPct val="80000"/>
              </a:lnSpc>
            </a:pPr>
            <a:r>
              <a:rPr lang="en-US" altLang="ko-KR" sz="1900" smtClean="0"/>
              <a:t>(ALL CHILDREND ARE eVERYONe</a:t>
            </a:r>
            <a:r>
              <a:rPr lang="en-US" altLang="ko-KR" sz="1900" smtClean="0">
                <a:latin typeface="Arial" charset="0"/>
              </a:rPr>
              <a:t>’</a:t>
            </a:r>
            <a:r>
              <a:rPr lang="en-US" altLang="ko-KR" sz="1900" smtClean="0"/>
              <a:t>S CHILDREN</a:t>
            </a:r>
          </a:p>
          <a:p>
            <a:pPr eaLnBrk="1" hangingPunct="1">
              <a:lnSpc>
                <a:spcPct val="80000"/>
              </a:lnSpc>
            </a:pPr>
            <a:endParaRPr lang="en-US" altLang="ko-KR" sz="1900" smtClean="0"/>
          </a:p>
          <a:p>
            <a:pPr eaLnBrk="1" hangingPunct="1">
              <a:lnSpc>
                <a:spcPct val="80000"/>
              </a:lnSpc>
            </a:pPr>
            <a:r>
              <a:rPr lang="ko-KR" altLang="en-US" sz="1900" smtClean="0"/>
              <a:t>위 </a:t>
            </a:r>
            <a:r>
              <a:rPr lang="en-US" altLang="ko-KR" sz="1900" smtClean="0"/>
              <a:t>3</a:t>
            </a:r>
            <a:r>
              <a:rPr lang="ko-KR" altLang="en-US" sz="1900" smtClean="0"/>
              <a:t>가지 가치 실현은 민주주의를 통해서 가능하다</a:t>
            </a:r>
          </a:p>
          <a:p>
            <a:pPr eaLnBrk="1" hangingPunct="1">
              <a:lnSpc>
                <a:spcPct val="80000"/>
              </a:lnSpc>
            </a:pPr>
            <a:endParaRPr lang="en-US" altLang="ko-KR" sz="1900" smtClean="0"/>
          </a:p>
        </p:txBody>
      </p:sp>
    </p:spTree>
    <p:extLst>
      <p:ext uri="{BB962C8B-B14F-4D97-AF65-F5344CB8AC3E}">
        <p14:creationId xmlns:p14="http://schemas.microsoft.com/office/powerpoint/2010/main" val="1241011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ko-KR" altLang="en-US" smtClean="0"/>
              <a:t>노르딕모델의 공통점</a:t>
            </a:r>
            <a:br>
              <a:rPr lang="ko-KR" altLang="en-US" smtClean="0"/>
            </a:br>
            <a:r>
              <a:rPr lang="ko-KR" altLang="en-US" sz="2400" smtClean="0"/>
              <a:t>스웨덴 핀란드 노르웨이 덴마크 아이슬란드</a:t>
            </a:r>
          </a:p>
        </p:txBody>
      </p:sp>
      <p:sp>
        <p:nvSpPr>
          <p:cNvPr id="7171" name="Rectangle 3"/>
          <p:cNvSpPr>
            <a:spLocks noGrp="1" noChangeArrowheads="1"/>
          </p:cNvSpPr>
          <p:nvPr>
            <p:ph type="body" idx="1"/>
          </p:nvPr>
        </p:nvSpPr>
        <p:spPr/>
        <p:txBody>
          <a:bodyPr/>
          <a:lstStyle/>
          <a:p>
            <a:pPr eaLnBrk="1" hangingPunct="1">
              <a:lnSpc>
                <a:spcPct val="80000"/>
              </a:lnSpc>
            </a:pPr>
            <a:r>
              <a:rPr lang="ko-KR" altLang="en-US" sz="1900" smtClean="0"/>
              <a:t>전체인구 </a:t>
            </a:r>
            <a:r>
              <a:rPr lang="en-US" altLang="ko-KR" sz="1900" smtClean="0"/>
              <a:t>25</a:t>
            </a:r>
            <a:r>
              <a:rPr lang="ko-KR" altLang="en-US" sz="1900" smtClean="0"/>
              <a:t>백만명</a:t>
            </a:r>
            <a:r>
              <a:rPr lang="en-US" altLang="ko-KR" sz="1900" smtClean="0"/>
              <a:t>, </a:t>
            </a:r>
            <a:r>
              <a:rPr lang="ko-KR" altLang="en-US" sz="1900" smtClean="0"/>
              <a:t>남녀평등정책</a:t>
            </a:r>
          </a:p>
          <a:p>
            <a:pPr eaLnBrk="1" hangingPunct="1">
              <a:lnSpc>
                <a:spcPct val="80000"/>
              </a:lnSpc>
            </a:pPr>
            <a:r>
              <a:rPr lang="ko-KR" altLang="en-US" sz="1900" smtClean="0"/>
              <a:t>사회안전망을 무상교육</a:t>
            </a:r>
            <a:r>
              <a:rPr lang="en-US" altLang="ko-KR" sz="1900" smtClean="0"/>
              <a:t>, </a:t>
            </a:r>
            <a:r>
              <a:rPr lang="ko-KR" altLang="en-US" sz="1900" smtClean="0"/>
              <a:t>보편적의료서비스등과 연계함</a:t>
            </a:r>
          </a:p>
          <a:p>
            <a:pPr eaLnBrk="1" hangingPunct="1">
              <a:lnSpc>
                <a:spcPct val="80000"/>
              </a:lnSpc>
            </a:pPr>
            <a:r>
              <a:rPr lang="ko-KR" altLang="en-US" sz="1900" smtClean="0"/>
              <a:t>공적연금제도</a:t>
            </a:r>
          </a:p>
          <a:p>
            <a:pPr eaLnBrk="1" hangingPunct="1">
              <a:lnSpc>
                <a:spcPct val="80000"/>
              </a:lnSpc>
            </a:pPr>
            <a:r>
              <a:rPr lang="ko-KR" altLang="en-US" sz="1900" smtClean="0"/>
              <a:t>자유무역에 장벽을 낮게하고</a:t>
            </a:r>
            <a:r>
              <a:rPr lang="en-US" altLang="ko-KR" sz="1900" smtClean="0"/>
              <a:t>, </a:t>
            </a:r>
            <a:r>
              <a:rPr lang="ko-KR" altLang="en-US" sz="1900" smtClean="0"/>
              <a:t>이것은  경제개방에 따른 위험을 보호하기 위한 집단적 위험분담</a:t>
            </a:r>
            <a:r>
              <a:rPr lang="en-US" altLang="ko-KR" sz="1900" smtClean="0"/>
              <a:t>(</a:t>
            </a:r>
            <a:r>
              <a:rPr lang="ko-KR" altLang="en-US" sz="1900" smtClean="0"/>
              <a:t>사회프로그램과 노동시장정책기관</a:t>
            </a:r>
            <a:r>
              <a:rPr lang="en-US" altLang="ko-KR" sz="1900" smtClean="0"/>
              <a:t>)</a:t>
            </a:r>
          </a:p>
          <a:p>
            <a:pPr eaLnBrk="1" hangingPunct="1">
              <a:lnSpc>
                <a:spcPct val="80000"/>
              </a:lnSpc>
            </a:pPr>
            <a:r>
              <a:rPr lang="ko-KR" altLang="en-US" sz="1900" smtClean="0"/>
              <a:t>상품시장규제가 낮음</a:t>
            </a:r>
          </a:p>
          <a:p>
            <a:pPr eaLnBrk="1" hangingPunct="1">
              <a:lnSpc>
                <a:spcPct val="80000"/>
              </a:lnSpc>
            </a:pPr>
            <a:r>
              <a:rPr lang="ko-KR" altLang="en-US" sz="1900" smtClean="0"/>
              <a:t>부패지수가 낮음</a:t>
            </a:r>
            <a:r>
              <a:rPr lang="en-US" altLang="ko-KR" sz="1900" smtClean="0"/>
              <a:t>,</a:t>
            </a:r>
            <a:r>
              <a:rPr lang="ko-KR" altLang="en-US" sz="1900" smtClean="0"/>
              <a:t>국제투명기구조사</a:t>
            </a:r>
            <a:r>
              <a:rPr lang="en-US" altLang="ko-KR" sz="1900" smtClean="0"/>
              <a:t>( 176</a:t>
            </a:r>
            <a:r>
              <a:rPr lang="ko-KR" altLang="en-US" sz="1900" smtClean="0"/>
              <a:t>개국중 전부 </a:t>
            </a:r>
            <a:r>
              <a:rPr lang="en-US" altLang="ko-KR" sz="1900" smtClean="0"/>
              <a:t>11</a:t>
            </a:r>
            <a:r>
              <a:rPr lang="ko-KR" altLang="en-US" sz="1900" smtClean="0"/>
              <a:t>위권</a:t>
            </a:r>
            <a:r>
              <a:rPr lang="en-US" altLang="ko-KR" sz="1900" smtClean="0"/>
              <a:t>) </a:t>
            </a:r>
          </a:p>
          <a:p>
            <a:pPr eaLnBrk="1" hangingPunct="1">
              <a:lnSpc>
                <a:spcPct val="80000"/>
              </a:lnSpc>
            </a:pPr>
            <a:r>
              <a:rPr lang="ko-KR" altLang="en-US" sz="1900" smtClean="0"/>
              <a:t>노조조직율 </a:t>
            </a:r>
            <a:r>
              <a:rPr lang="en-US" altLang="ko-KR" sz="1900" smtClean="0"/>
              <a:t>2008</a:t>
            </a:r>
            <a:r>
              <a:rPr lang="ko-KR" altLang="en-US" sz="1900" smtClean="0"/>
              <a:t>년 핀란드 </a:t>
            </a:r>
            <a:r>
              <a:rPr lang="en-US" altLang="ko-KR" sz="1900" smtClean="0"/>
              <a:t>67.%, </a:t>
            </a:r>
            <a:r>
              <a:rPr lang="ko-KR" altLang="en-US" sz="1900" smtClean="0"/>
              <a:t>덴마크 </a:t>
            </a:r>
            <a:r>
              <a:rPr lang="en-US" altLang="ko-KR" sz="1900" smtClean="0"/>
              <a:t>68.3%, </a:t>
            </a:r>
            <a:r>
              <a:rPr lang="ko-KR" altLang="en-US" sz="1900" smtClean="0"/>
              <a:t>스웨덴 </a:t>
            </a:r>
            <a:r>
              <a:rPr lang="en-US" altLang="ko-KR" sz="1900" smtClean="0"/>
              <a:t>68.3%</a:t>
            </a:r>
          </a:p>
          <a:p>
            <a:pPr eaLnBrk="1" hangingPunct="1">
              <a:lnSpc>
                <a:spcPct val="80000"/>
              </a:lnSpc>
            </a:pPr>
            <a:r>
              <a:rPr lang="ko-KR" altLang="en-US" sz="1900" smtClean="0"/>
              <a:t>스웨덴은 중앙임금교섭체제</a:t>
            </a:r>
            <a:r>
              <a:rPr lang="en-US" altLang="ko-KR" sz="1900" smtClean="0"/>
              <a:t>-</a:t>
            </a:r>
            <a:r>
              <a:rPr lang="ko-KR" altLang="en-US" sz="1900" smtClean="0"/>
              <a:t>핀란드는 유연성이 낮음</a:t>
            </a:r>
            <a:r>
              <a:rPr lang="en-US" altLang="ko-KR" sz="1900" smtClean="0"/>
              <a:t>. </a:t>
            </a:r>
            <a:r>
              <a:rPr lang="ko-KR" altLang="en-US" sz="1900" smtClean="0"/>
              <a:t>개혁정책을 통해 실업률 낮춤</a:t>
            </a:r>
            <a:r>
              <a:rPr lang="en-US" altLang="ko-KR" sz="1900" smtClean="0"/>
              <a:t>, FLEXICURITY</a:t>
            </a:r>
          </a:p>
          <a:p>
            <a:pPr eaLnBrk="1" hangingPunct="1">
              <a:lnSpc>
                <a:spcPct val="80000"/>
              </a:lnSpc>
            </a:pPr>
            <a:r>
              <a:rPr lang="ko-KR" altLang="en-US" sz="1900" smtClean="0"/>
              <a:t>공공부문지출이 높음</a:t>
            </a:r>
            <a:r>
              <a:rPr lang="en-US" altLang="ko-KR" sz="1900" smtClean="0"/>
              <a:t>(</a:t>
            </a:r>
            <a:r>
              <a:rPr lang="ko-KR" altLang="en-US" sz="1900" smtClean="0"/>
              <a:t>스웨덴 </a:t>
            </a:r>
            <a:r>
              <a:rPr lang="en-US" altLang="ko-KR" sz="1900" smtClean="0"/>
              <a:t>56.6%, </a:t>
            </a:r>
            <a:r>
              <a:rPr lang="ko-KR" altLang="en-US" sz="1900" smtClean="0"/>
              <a:t>덴마크 </a:t>
            </a:r>
            <a:r>
              <a:rPr lang="en-US" altLang="ko-KR" sz="1900" smtClean="0"/>
              <a:t>51.7%, </a:t>
            </a:r>
            <a:r>
              <a:rPr lang="ko-KR" altLang="en-US" sz="1900" smtClean="0"/>
              <a:t>핀란드 </a:t>
            </a:r>
            <a:r>
              <a:rPr lang="en-US" altLang="ko-KR" sz="1900" smtClean="0"/>
              <a:t>48.6%, </a:t>
            </a:r>
            <a:r>
              <a:rPr lang="ko-KR" altLang="en-US" sz="1900" smtClean="0"/>
              <a:t>주로 교육</a:t>
            </a:r>
            <a:r>
              <a:rPr lang="en-US" altLang="ko-KR" sz="1900" smtClean="0"/>
              <a:t>, </a:t>
            </a:r>
            <a:r>
              <a:rPr lang="ko-KR" altLang="en-US" sz="1900" smtClean="0"/>
              <a:t>보건의료</a:t>
            </a:r>
            <a:r>
              <a:rPr lang="en-US" altLang="ko-KR" sz="1900" smtClean="0"/>
              <a:t>, </a:t>
            </a:r>
            <a:r>
              <a:rPr lang="ko-KR" altLang="en-US" sz="1900" smtClean="0"/>
              <a:t>정부공무원 고용</a:t>
            </a:r>
            <a:r>
              <a:rPr lang="en-US" altLang="ko-KR" sz="1900" smtClean="0"/>
              <a:t>.   </a:t>
            </a:r>
            <a:r>
              <a:rPr lang="ko-KR" altLang="en-US" sz="1900" smtClean="0"/>
              <a:t>평생고용보장되고 전체노동력의 약 </a:t>
            </a:r>
            <a:r>
              <a:rPr lang="en-US" altLang="ko-KR" sz="1900" smtClean="0"/>
              <a:t>1/3</a:t>
            </a:r>
            <a:r>
              <a:rPr lang="ko-KR" altLang="en-US" sz="1900" smtClean="0"/>
              <a:t>차지</a:t>
            </a:r>
            <a:r>
              <a:rPr lang="en-US" altLang="ko-KR" sz="1900" smtClean="0"/>
              <a:t>(</a:t>
            </a:r>
            <a:r>
              <a:rPr lang="ko-KR" altLang="en-US" sz="1900" smtClean="0"/>
              <a:t>덴마크는 </a:t>
            </a:r>
            <a:r>
              <a:rPr lang="en-US" altLang="ko-KR" sz="1900" smtClean="0"/>
              <a:t>38%).</a:t>
            </a:r>
            <a:r>
              <a:rPr lang="ko-KR" altLang="en-US" sz="1900" smtClean="0"/>
              <a:t>실업보험 조기퇴직으로 나가는 사회적 이전비용이 높음</a:t>
            </a:r>
            <a:r>
              <a:rPr lang="en-US" altLang="ko-KR" sz="1900" smtClean="0"/>
              <a:t>.  2001</a:t>
            </a:r>
            <a:r>
              <a:rPr lang="ko-KR" altLang="en-US" sz="1900" smtClean="0"/>
              <a:t>년 기준 덴마크는 실업보험이 임금의 </a:t>
            </a:r>
            <a:r>
              <a:rPr lang="en-US" altLang="ko-KR" sz="1900" smtClean="0"/>
              <a:t>90%, </a:t>
            </a:r>
            <a:r>
              <a:rPr lang="ko-KR" altLang="en-US" sz="1900" smtClean="0"/>
              <a:t>스웨덴</a:t>
            </a:r>
            <a:r>
              <a:rPr lang="en-US" altLang="ko-KR" sz="1900" smtClean="0"/>
              <a:t>80%, </a:t>
            </a:r>
            <a:r>
              <a:rPr lang="ko-KR" altLang="en-US" sz="1900" smtClean="0"/>
              <a:t>네델란드</a:t>
            </a:r>
            <a:r>
              <a:rPr lang="en-US" altLang="ko-KR" sz="1900" smtClean="0"/>
              <a:t>75%, </a:t>
            </a:r>
            <a:r>
              <a:rPr lang="ko-KR" altLang="en-US" sz="1900" smtClean="0"/>
              <a:t>독일</a:t>
            </a:r>
            <a:r>
              <a:rPr lang="en-US" altLang="ko-KR" sz="1900" smtClean="0"/>
              <a:t>60%</a:t>
            </a:r>
          </a:p>
          <a:p>
            <a:pPr eaLnBrk="1" hangingPunct="1">
              <a:lnSpc>
                <a:spcPct val="80000"/>
              </a:lnSpc>
            </a:pPr>
            <a:r>
              <a:rPr lang="ko-KR" altLang="en-US" sz="1900" smtClean="0"/>
              <a:t>조세부담율이 높은</a:t>
            </a:r>
            <a:r>
              <a:rPr lang="en-US" altLang="ko-KR" sz="1900" smtClean="0"/>
              <a:t>. </a:t>
            </a:r>
            <a:r>
              <a:rPr lang="ko-KR" altLang="en-US" sz="1900" smtClean="0"/>
              <a:t>스웨덴은 </a:t>
            </a:r>
            <a:r>
              <a:rPr lang="en-US" altLang="ko-KR" sz="1900" smtClean="0"/>
              <a:t>GDP</a:t>
            </a:r>
            <a:r>
              <a:rPr lang="ko-KR" altLang="en-US" sz="1900" smtClean="0"/>
              <a:t>의 </a:t>
            </a:r>
            <a:r>
              <a:rPr lang="en-US" altLang="ko-KR" sz="1900" smtClean="0"/>
              <a:t>51.1%, </a:t>
            </a:r>
            <a:r>
              <a:rPr lang="ko-KR" altLang="en-US" sz="1900" smtClean="0"/>
              <a:t>핀란드 </a:t>
            </a:r>
            <a:r>
              <a:rPr lang="en-US" altLang="ko-KR" sz="1900" smtClean="0"/>
              <a:t>43.3%  </a:t>
            </a:r>
            <a:r>
              <a:rPr lang="ko-KR" altLang="en-US" sz="1900" smtClean="0"/>
              <a:t>독일 </a:t>
            </a:r>
            <a:r>
              <a:rPr lang="en-US" altLang="ko-KR" sz="1900" smtClean="0"/>
              <a:t>34.7%</a:t>
            </a:r>
          </a:p>
        </p:txBody>
      </p:sp>
    </p:spTree>
    <p:extLst>
      <p:ext uri="{BB962C8B-B14F-4D97-AF65-F5344CB8AC3E}">
        <p14:creationId xmlns:p14="http://schemas.microsoft.com/office/powerpoint/2010/main" val="125657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468313" y="0"/>
            <a:ext cx="8229600" cy="1143000"/>
          </a:xfrm>
        </p:spPr>
        <p:txBody>
          <a:bodyPr lIns="0" rIns="0" bIns="0" anchor="b"/>
          <a:lstStyle/>
          <a:p>
            <a:pPr eaLnBrk="1" hangingPunct="1"/>
            <a:r>
              <a:rPr lang="en-US" altLang="ko-KR" sz="3100" smtClean="0"/>
              <a:t>Anglo-American vs Nordic Model</a:t>
            </a:r>
          </a:p>
        </p:txBody>
      </p:sp>
      <p:sp>
        <p:nvSpPr>
          <p:cNvPr id="8195" name="Rectangle 3"/>
          <p:cNvSpPr>
            <a:spLocks noGrp="1" noChangeArrowheads="1"/>
          </p:cNvSpPr>
          <p:nvPr>
            <p:ph sz="half" idx="4294967295"/>
          </p:nvPr>
        </p:nvSpPr>
        <p:spPr>
          <a:xfrm>
            <a:off x="323850" y="1341438"/>
            <a:ext cx="4038600" cy="4435475"/>
          </a:xfrm>
        </p:spPr>
        <p:txBody>
          <a:bodyPr/>
          <a:lstStyle/>
          <a:p>
            <a:pPr marL="273050" indent="-273050" eaLnBrk="1" hangingPunct="1">
              <a:lnSpc>
                <a:spcPct val="90000"/>
              </a:lnSpc>
            </a:pPr>
            <a:r>
              <a:rPr lang="ko-KR" altLang="en-US" sz="2000" smtClean="0"/>
              <a:t>개인주의 </a:t>
            </a:r>
            <a:r>
              <a:rPr lang="en-US" altLang="ko-KR" sz="2000" smtClean="0"/>
              <a:t>, </a:t>
            </a:r>
            <a:r>
              <a:rPr lang="ko-KR" altLang="en-US" sz="2000" smtClean="0"/>
              <a:t>자유민주주의</a:t>
            </a:r>
            <a:r>
              <a:rPr lang="en-US" altLang="ko-KR" sz="2000" smtClean="0"/>
              <a:t>,</a:t>
            </a:r>
          </a:p>
          <a:p>
            <a:pPr marL="273050" indent="-273050" eaLnBrk="1" hangingPunct="1">
              <a:lnSpc>
                <a:spcPct val="90000"/>
              </a:lnSpc>
              <a:buFont typeface="Wingdings 2" pitchFamily="18" charset="2"/>
              <a:buNone/>
            </a:pPr>
            <a:r>
              <a:rPr lang="en-US" altLang="ko-KR" sz="2000" smtClean="0"/>
              <a:t>    </a:t>
            </a:r>
            <a:r>
              <a:rPr lang="ko-KR" altLang="en-US" sz="2000" smtClean="0"/>
              <a:t>신자유주의</a:t>
            </a:r>
          </a:p>
          <a:p>
            <a:pPr marL="273050" indent="-273050" eaLnBrk="1" hangingPunct="1">
              <a:lnSpc>
                <a:spcPct val="90000"/>
              </a:lnSpc>
            </a:pPr>
            <a:r>
              <a:rPr lang="ko-KR" altLang="en-US" sz="2000" smtClean="0"/>
              <a:t>시장만능주의 규제완화</a:t>
            </a:r>
          </a:p>
          <a:p>
            <a:pPr marL="273050" indent="-273050" eaLnBrk="1" hangingPunct="1">
              <a:lnSpc>
                <a:spcPct val="90000"/>
              </a:lnSpc>
            </a:pPr>
            <a:r>
              <a:rPr lang="ko-KR" altLang="en-US" sz="2000" smtClean="0"/>
              <a:t>낮은 노조 조직율과 노동운동의 분열및 약화</a:t>
            </a:r>
          </a:p>
          <a:p>
            <a:pPr marL="273050" indent="-273050" eaLnBrk="1" hangingPunct="1">
              <a:lnSpc>
                <a:spcPct val="90000"/>
              </a:lnSpc>
            </a:pPr>
            <a:r>
              <a:rPr lang="ko-KR" altLang="en-US" sz="2000" smtClean="0"/>
              <a:t>잔여적 복지와 낮은 사회복지</a:t>
            </a:r>
          </a:p>
          <a:p>
            <a:pPr marL="273050" indent="-273050" eaLnBrk="1" hangingPunct="1">
              <a:lnSpc>
                <a:spcPct val="90000"/>
              </a:lnSpc>
              <a:buFont typeface="Wingdings 2" pitchFamily="18" charset="2"/>
              <a:buNone/>
            </a:pPr>
            <a:r>
              <a:rPr lang="ko-KR" altLang="en-US" sz="2000" smtClean="0"/>
              <a:t>    지출</a:t>
            </a:r>
          </a:p>
          <a:p>
            <a:pPr marL="273050" indent="-273050" eaLnBrk="1" hangingPunct="1">
              <a:lnSpc>
                <a:spcPct val="90000"/>
              </a:lnSpc>
            </a:pPr>
            <a:r>
              <a:rPr lang="ko-KR" altLang="en-US" sz="2000" smtClean="0"/>
              <a:t>여성노동자 경제활동참여 저조하고 보육정책이 민간시장에서 운영</a:t>
            </a:r>
          </a:p>
          <a:p>
            <a:pPr marL="273050" indent="-273050" eaLnBrk="1" hangingPunct="1">
              <a:lnSpc>
                <a:spcPct val="90000"/>
              </a:lnSpc>
            </a:pPr>
            <a:r>
              <a:rPr lang="ko-KR" altLang="en-US" sz="2000" smtClean="0"/>
              <a:t>경제위기등 위험에 노출시 </a:t>
            </a:r>
          </a:p>
          <a:p>
            <a:pPr marL="273050" indent="-273050" eaLnBrk="1" hangingPunct="1">
              <a:lnSpc>
                <a:spcPct val="90000"/>
              </a:lnSpc>
              <a:buFont typeface="Wingdings 2" pitchFamily="18" charset="2"/>
              <a:buNone/>
            </a:pPr>
            <a:r>
              <a:rPr lang="ko-KR" altLang="en-US" sz="2000" smtClean="0"/>
              <a:t>     중산층의 빈곤층화 심각</a:t>
            </a:r>
          </a:p>
          <a:p>
            <a:pPr marL="273050" indent="-273050" eaLnBrk="1" hangingPunct="1">
              <a:lnSpc>
                <a:spcPct val="90000"/>
              </a:lnSpc>
            </a:pPr>
            <a:r>
              <a:rPr lang="ko-KR" altLang="en-US" sz="2000" smtClean="0"/>
              <a:t>사회양극화 심각</a:t>
            </a:r>
          </a:p>
        </p:txBody>
      </p:sp>
      <p:sp>
        <p:nvSpPr>
          <p:cNvPr id="8196" name="Rectangle 4"/>
          <p:cNvSpPr>
            <a:spLocks noGrp="1" noChangeArrowheads="1"/>
          </p:cNvSpPr>
          <p:nvPr>
            <p:ph sz="half" idx="4294967295"/>
          </p:nvPr>
        </p:nvSpPr>
        <p:spPr>
          <a:xfrm>
            <a:off x="4643438" y="1341438"/>
            <a:ext cx="4038600" cy="4435475"/>
          </a:xfrm>
        </p:spPr>
        <p:txBody>
          <a:bodyPr/>
          <a:lstStyle/>
          <a:p>
            <a:pPr marL="273050" indent="-273050" eaLnBrk="1" hangingPunct="1">
              <a:lnSpc>
                <a:spcPct val="90000"/>
              </a:lnSpc>
            </a:pPr>
            <a:r>
              <a:rPr lang="ko-KR" altLang="en-US" sz="2000" smtClean="0"/>
              <a:t>사회민주주의 평등과 연대</a:t>
            </a:r>
          </a:p>
          <a:p>
            <a:pPr marL="273050" indent="-273050" eaLnBrk="1" hangingPunct="1">
              <a:lnSpc>
                <a:spcPct val="90000"/>
              </a:lnSpc>
            </a:pPr>
            <a:r>
              <a:rPr lang="ko-KR" altLang="en-US" sz="2000" smtClean="0"/>
              <a:t>투명사회</a:t>
            </a:r>
          </a:p>
          <a:p>
            <a:pPr marL="273050" indent="-273050" eaLnBrk="1" hangingPunct="1">
              <a:lnSpc>
                <a:spcPct val="90000"/>
              </a:lnSpc>
            </a:pPr>
            <a:r>
              <a:rPr lang="ko-KR" altLang="en-US" sz="2000" smtClean="0"/>
              <a:t>사회적 경제로 자본주의와 사회주의의 결합</a:t>
            </a:r>
          </a:p>
          <a:p>
            <a:pPr marL="273050" indent="-273050" eaLnBrk="1" hangingPunct="1">
              <a:lnSpc>
                <a:spcPct val="90000"/>
              </a:lnSpc>
            </a:pPr>
            <a:r>
              <a:rPr lang="ko-KR" altLang="en-US" sz="2000" smtClean="0"/>
              <a:t>높은 노조조직율과 노조간 협력</a:t>
            </a:r>
          </a:p>
          <a:p>
            <a:pPr marL="273050" indent="-273050" eaLnBrk="1" hangingPunct="1">
              <a:lnSpc>
                <a:spcPct val="90000"/>
              </a:lnSpc>
            </a:pPr>
            <a:r>
              <a:rPr lang="ko-KR" altLang="en-US" sz="2000" smtClean="0"/>
              <a:t>보편적 복지와 높은 사회복지</a:t>
            </a:r>
          </a:p>
          <a:p>
            <a:pPr marL="273050" indent="-273050" eaLnBrk="1" hangingPunct="1">
              <a:lnSpc>
                <a:spcPct val="90000"/>
              </a:lnSpc>
              <a:buFont typeface="Wingdings 2" pitchFamily="18" charset="2"/>
              <a:buNone/>
            </a:pPr>
            <a:r>
              <a:rPr lang="ko-KR" altLang="en-US" sz="2000" smtClean="0"/>
              <a:t>    지출</a:t>
            </a:r>
          </a:p>
          <a:p>
            <a:pPr marL="273050" indent="-273050" eaLnBrk="1" hangingPunct="1">
              <a:lnSpc>
                <a:spcPct val="90000"/>
              </a:lnSpc>
            </a:pPr>
            <a:r>
              <a:rPr lang="ko-KR" altLang="en-US" sz="2000" smtClean="0"/>
              <a:t>여성노동자 경제활동참여 높고 보육정책이 주로 정부관할</a:t>
            </a:r>
          </a:p>
          <a:p>
            <a:pPr marL="273050" indent="-273050" eaLnBrk="1" hangingPunct="1">
              <a:lnSpc>
                <a:spcPct val="90000"/>
              </a:lnSpc>
            </a:pPr>
            <a:r>
              <a:rPr lang="ko-KR" altLang="en-US" sz="2000" smtClean="0"/>
              <a:t>경제위기때 사회복지제도가 더욱 가치를 발휘</a:t>
            </a:r>
          </a:p>
          <a:p>
            <a:pPr marL="273050" indent="-273050" eaLnBrk="1" hangingPunct="1">
              <a:lnSpc>
                <a:spcPct val="90000"/>
              </a:lnSpc>
            </a:pPr>
            <a:r>
              <a:rPr lang="ko-KR" altLang="en-US" sz="2000" smtClean="0"/>
              <a:t>연대임금정책으로 상대적으로 사회양극화가 낮음</a:t>
            </a:r>
          </a:p>
        </p:txBody>
      </p:sp>
    </p:spTree>
    <p:extLst>
      <p:ext uri="{BB962C8B-B14F-4D97-AF65-F5344CB8AC3E}">
        <p14:creationId xmlns:p14="http://schemas.microsoft.com/office/powerpoint/2010/main" val="999483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323528" y="260648"/>
            <a:ext cx="8445624" cy="936104"/>
          </a:xfrm>
        </p:spPr>
        <p:txBody>
          <a:bodyPr>
            <a:normAutofit fontScale="90000"/>
          </a:bodyPr>
          <a:lstStyle/>
          <a:p>
            <a:r>
              <a:rPr lang="ko-KR" altLang="en-US" sz="3200" dirty="0" smtClean="0"/>
              <a:t> </a:t>
            </a:r>
            <a:r>
              <a:rPr lang="ko-KR" altLang="en-US" sz="3200" dirty="0" err="1" smtClean="0"/>
              <a:t>노르딕</a:t>
            </a:r>
            <a:r>
              <a:rPr lang="ko-KR" altLang="en-US" sz="3200" dirty="0" smtClean="0"/>
              <a:t> </a:t>
            </a:r>
            <a:r>
              <a:rPr lang="ko-KR" altLang="en-US" sz="3200" dirty="0"/>
              <a:t>모델</a:t>
            </a:r>
            <a:r>
              <a:rPr lang="en-US" altLang="ko-KR" sz="3200" dirty="0"/>
              <a:t>(Nordic Model</a:t>
            </a:r>
            <a:r>
              <a:rPr lang="en-US" altLang="ko-KR" sz="3200" dirty="0" smtClean="0"/>
              <a:t>) -</a:t>
            </a:r>
            <a:r>
              <a:rPr lang="ko-KR" altLang="en-US" sz="3200" dirty="0" smtClean="0"/>
              <a:t>사회적 </a:t>
            </a:r>
            <a:r>
              <a:rPr lang="ko-KR" altLang="en-US" sz="3200" dirty="0"/>
              <a:t>타협의 산물</a:t>
            </a:r>
          </a:p>
        </p:txBody>
      </p:sp>
      <p:sp>
        <p:nvSpPr>
          <p:cNvPr id="77827" name="Rectangle 3"/>
          <p:cNvSpPr>
            <a:spLocks noGrp="1" noChangeArrowheads="1"/>
          </p:cNvSpPr>
          <p:nvPr>
            <p:ph type="body" idx="4294967295"/>
          </p:nvPr>
        </p:nvSpPr>
        <p:spPr>
          <a:xfrm>
            <a:off x="374848" y="1600200"/>
            <a:ext cx="8229600" cy="4525963"/>
          </a:xfrm>
        </p:spPr>
        <p:txBody>
          <a:bodyPr/>
          <a:lstStyle/>
          <a:p>
            <a:r>
              <a:rPr lang="ko-KR" altLang="en-US" sz="2800" dirty="0"/>
              <a:t>덴마크 </a:t>
            </a:r>
            <a:r>
              <a:rPr lang="en-US" altLang="ko-KR" sz="2800" dirty="0"/>
              <a:t>1899</a:t>
            </a:r>
            <a:r>
              <a:rPr lang="ko-KR" altLang="en-US" sz="2800" dirty="0"/>
              <a:t>년 최초의 </a:t>
            </a:r>
            <a:r>
              <a:rPr lang="en-US" altLang="ko-KR" sz="2800" dirty="0"/>
              <a:t>9</a:t>
            </a:r>
            <a:r>
              <a:rPr lang="ko-KR" altLang="en-US" sz="2800" dirty="0" err="1" smtClean="0"/>
              <a:t>월타협</a:t>
            </a:r>
            <a:r>
              <a:rPr lang="en-US" altLang="ko-KR" sz="2800" dirty="0" smtClean="0"/>
              <a:t/>
            </a:r>
            <a:br>
              <a:rPr lang="en-US" altLang="ko-KR" sz="2800" dirty="0" smtClean="0"/>
            </a:br>
            <a:r>
              <a:rPr lang="en-US" altLang="ko-KR" sz="2800" dirty="0" smtClean="0"/>
              <a:t>(</a:t>
            </a:r>
            <a:r>
              <a:rPr lang="en-US" altLang="ko-KR" sz="2800" dirty="0"/>
              <a:t>Danish September Compromise)</a:t>
            </a:r>
          </a:p>
          <a:p>
            <a:endParaRPr lang="en-US" altLang="ko-KR" sz="2800" dirty="0"/>
          </a:p>
          <a:p>
            <a:r>
              <a:rPr lang="ko-KR" altLang="en-US" sz="2800" dirty="0"/>
              <a:t>노르웨이 </a:t>
            </a:r>
            <a:r>
              <a:rPr lang="en-US" altLang="ko-KR" sz="2800" dirty="0"/>
              <a:t>1935</a:t>
            </a:r>
            <a:r>
              <a:rPr lang="ko-KR" altLang="en-US" sz="2800" dirty="0"/>
              <a:t>년 </a:t>
            </a:r>
            <a:r>
              <a:rPr lang="en-US" altLang="ko-KR" sz="2800" dirty="0"/>
              <a:t>Basic Agreement</a:t>
            </a:r>
          </a:p>
          <a:p>
            <a:endParaRPr lang="en-US" altLang="ko-KR" sz="2800" dirty="0"/>
          </a:p>
          <a:p>
            <a:r>
              <a:rPr lang="ko-KR" altLang="en-US" sz="2800" dirty="0"/>
              <a:t>스웨덴 </a:t>
            </a:r>
            <a:r>
              <a:rPr lang="en-US" altLang="ko-KR" sz="2800" dirty="0"/>
              <a:t>1938</a:t>
            </a:r>
            <a:r>
              <a:rPr lang="ko-KR" altLang="en-US" sz="2800" dirty="0"/>
              <a:t>년 </a:t>
            </a:r>
            <a:r>
              <a:rPr lang="en-US" altLang="ko-KR" sz="2800" dirty="0" err="1"/>
              <a:t>Saltzjobaden</a:t>
            </a:r>
            <a:r>
              <a:rPr lang="en-US" altLang="ko-KR" sz="2800" dirty="0"/>
              <a:t> Agreement</a:t>
            </a:r>
          </a:p>
          <a:p>
            <a:endParaRPr lang="en-US" altLang="ko-KR" sz="2800" dirty="0"/>
          </a:p>
          <a:p>
            <a:r>
              <a:rPr lang="ko-KR" altLang="en-US" sz="2800" dirty="0"/>
              <a:t>핀란드 </a:t>
            </a:r>
            <a:r>
              <a:rPr lang="en-US" altLang="ko-KR" sz="2800" dirty="0"/>
              <a:t>1967</a:t>
            </a:r>
            <a:r>
              <a:rPr lang="ko-KR" altLang="en-US" sz="2800" dirty="0"/>
              <a:t>년 </a:t>
            </a:r>
            <a:r>
              <a:rPr lang="en-US" altLang="ko-KR" sz="2800" dirty="0"/>
              <a:t>Income Policy Agreement</a:t>
            </a:r>
          </a:p>
        </p:txBody>
      </p:sp>
    </p:spTree>
    <p:extLst>
      <p:ext uri="{BB962C8B-B14F-4D97-AF65-F5344CB8AC3E}">
        <p14:creationId xmlns:p14="http://schemas.microsoft.com/office/powerpoint/2010/main" val="2999598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smtClean="0"/>
              <a:t>What is Swedish model</a:t>
            </a:r>
          </a:p>
        </p:txBody>
      </p:sp>
      <p:sp>
        <p:nvSpPr>
          <p:cNvPr id="11267" name="Rectangle 3"/>
          <p:cNvSpPr>
            <a:spLocks noGrp="1" noChangeArrowheads="1"/>
          </p:cNvSpPr>
          <p:nvPr>
            <p:ph type="body" idx="1"/>
          </p:nvPr>
        </p:nvSpPr>
        <p:spPr/>
        <p:txBody>
          <a:bodyPr/>
          <a:lstStyle/>
          <a:p>
            <a:pPr eaLnBrk="1" hangingPunct="1">
              <a:lnSpc>
                <a:spcPct val="90000"/>
              </a:lnSpc>
            </a:pPr>
            <a:r>
              <a:rPr lang="en-US" altLang="ko-KR" sz="2100" smtClean="0"/>
              <a:t> folkhommet-</a:t>
            </a:r>
            <a:r>
              <a:rPr lang="ko-KR" altLang="en-US" sz="2100" smtClean="0"/>
              <a:t>스웨덴사회가 한손의 인민의집 철학</a:t>
            </a:r>
          </a:p>
          <a:p>
            <a:pPr eaLnBrk="1" hangingPunct="1">
              <a:lnSpc>
                <a:spcPct val="90000"/>
              </a:lnSpc>
            </a:pPr>
            <a:r>
              <a:rPr lang="ko-KR" altLang="en-US" sz="2100" smtClean="0"/>
              <a:t> 공산주의와 자본주의의 중간의 길</a:t>
            </a:r>
            <a:r>
              <a:rPr lang="en-US" altLang="ko-KR" sz="2100" smtClean="0"/>
              <a:t>(Marquis Childs </a:t>
            </a:r>
            <a:r>
              <a:rPr lang="ko-KR" altLang="en-US" sz="2100" smtClean="0"/>
              <a:t>미국언론인</a:t>
            </a:r>
            <a:r>
              <a:rPr lang="en-US" altLang="ko-KR" sz="2100" smtClean="0"/>
              <a:t>)</a:t>
            </a:r>
          </a:p>
          <a:p>
            <a:pPr eaLnBrk="1" hangingPunct="1">
              <a:lnSpc>
                <a:spcPct val="90000"/>
              </a:lnSpc>
            </a:pPr>
            <a:r>
              <a:rPr lang="en-US" altLang="ko-KR" sz="2100" smtClean="0"/>
              <a:t> </a:t>
            </a:r>
            <a:r>
              <a:rPr lang="ko-KR" altLang="en-US" sz="2100" smtClean="0"/>
              <a:t>역사적 타협의 산물</a:t>
            </a:r>
            <a:r>
              <a:rPr lang="en-US" altLang="ko-KR" sz="2100" smtClean="0"/>
              <a:t>-</a:t>
            </a:r>
            <a:r>
              <a:rPr lang="ko-KR" altLang="en-US" sz="2100" smtClean="0"/>
              <a:t>노동과 자본의 타협</a:t>
            </a:r>
            <a:r>
              <a:rPr lang="en-US" altLang="ko-KR" sz="2100" smtClean="0"/>
              <a:t>(walter korpi</a:t>
            </a:r>
            <a:r>
              <a:rPr lang="ko-KR" altLang="en-US" sz="2100" smtClean="0"/>
              <a:t>의 주장</a:t>
            </a:r>
            <a:r>
              <a:rPr lang="en-US" altLang="ko-KR" sz="2100" smtClean="0"/>
              <a:t>-1932</a:t>
            </a:r>
            <a:r>
              <a:rPr lang="ko-KR" altLang="en-US" sz="2100" smtClean="0"/>
              <a:t>년 사민당이 선거에 승리한 이후</a:t>
            </a:r>
            <a:r>
              <a:rPr lang="en-US" altLang="ko-KR" sz="2100" smtClean="0"/>
              <a:t>)</a:t>
            </a:r>
          </a:p>
          <a:p>
            <a:pPr eaLnBrk="1" hangingPunct="1">
              <a:lnSpc>
                <a:spcPct val="90000"/>
              </a:lnSpc>
            </a:pPr>
            <a:r>
              <a:rPr lang="en-US" altLang="ko-KR" sz="2100" smtClean="0"/>
              <a:t> </a:t>
            </a:r>
            <a:r>
              <a:rPr lang="ko-KR" altLang="en-US" sz="2100" smtClean="0"/>
              <a:t>사회민주주주의모델</a:t>
            </a:r>
            <a:r>
              <a:rPr lang="en-US" altLang="ko-KR" sz="2100" smtClean="0"/>
              <a:t>-gosta esping-andersen </a:t>
            </a:r>
          </a:p>
          <a:p>
            <a:pPr eaLnBrk="1" hangingPunct="1">
              <a:lnSpc>
                <a:spcPct val="90000"/>
              </a:lnSpc>
            </a:pPr>
            <a:r>
              <a:rPr lang="en-US" altLang="ko-KR" sz="2100" smtClean="0"/>
              <a:t>(</a:t>
            </a:r>
            <a:r>
              <a:rPr lang="ko-KR" altLang="en-US" sz="2100" smtClean="0"/>
              <a:t>노르딕모델특징</a:t>
            </a:r>
            <a:r>
              <a:rPr lang="en-US" altLang="ko-KR" sz="2100" smtClean="0"/>
              <a:t>:</a:t>
            </a:r>
          </a:p>
          <a:p>
            <a:pPr eaLnBrk="1" hangingPunct="1">
              <a:lnSpc>
                <a:spcPct val="90000"/>
              </a:lnSpc>
            </a:pPr>
            <a:r>
              <a:rPr lang="ko-KR" altLang="en-US" sz="2100" smtClean="0"/>
              <a:t>강력한국가 고비용 공공부문</a:t>
            </a:r>
            <a:r>
              <a:rPr lang="en-US" altLang="ko-KR" sz="2100" smtClean="0"/>
              <a:t>,</a:t>
            </a:r>
          </a:p>
          <a:p>
            <a:pPr eaLnBrk="1" hangingPunct="1">
              <a:lnSpc>
                <a:spcPct val="90000"/>
              </a:lnSpc>
            </a:pPr>
            <a:r>
              <a:rPr lang="ko-KR" altLang="en-US" sz="2100" smtClean="0"/>
              <a:t>국가와 노동시장 당사자간의 협력모델</a:t>
            </a:r>
          </a:p>
          <a:p>
            <a:pPr eaLnBrk="1" hangingPunct="1">
              <a:lnSpc>
                <a:spcPct val="90000"/>
              </a:lnSpc>
            </a:pPr>
            <a:r>
              <a:rPr lang="ko-KR" altLang="en-US" sz="2100" smtClean="0"/>
              <a:t>남녀평등과 가족정책</a:t>
            </a:r>
          </a:p>
          <a:p>
            <a:pPr eaLnBrk="1" hangingPunct="1">
              <a:lnSpc>
                <a:spcPct val="90000"/>
              </a:lnSpc>
            </a:pPr>
            <a:r>
              <a:rPr lang="ko-KR" altLang="en-US" sz="2100" smtClean="0"/>
              <a:t>사회민주주의의 영향</a:t>
            </a:r>
          </a:p>
          <a:p>
            <a:pPr eaLnBrk="1" hangingPunct="1">
              <a:lnSpc>
                <a:spcPct val="90000"/>
              </a:lnSpc>
            </a:pPr>
            <a:r>
              <a:rPr lang="ko-KR" altLang="en-US" sz="2100" smtClean="0"/>
              <a:t>완전고용과 보편적복지</a:t>
            </a:r>
          </a:p>
          <a:p>
            <a:pPr eaLnBrk="1" hangingPunct="1">
              <a:lnSpc>
                <a:spcPct val="90000"/>
              </a:lnSpc>
            </a:pPr>
            <a:endParaRPr lang="en-US" altLang="ko-KR" sz="2100" smtClean="0"/>
          </a:p>
        </p:txBody>
      </p:sp>
    </p:spTree>
    <p:extLst>
      <p:ext uri="{BB962C8B-B14F-4D97-AF65-F5344CB8AC3E}">
        <p14:creationId xmlns:p14="http://schemas.microsoft.com/office/powerpoint/2010/main" val="4283755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ko-KR" altLang="en-US" smtClean="0"/>
              <a:t>스웨덴</a:t>
            </a:r>
            <a:r>
              <a:rPr lang="en-US" altLang="ko-KR" smtClean="0"/>
              <a:t>-</a:t>
            </a:r>
            <a:r>
              <a:rPr lang="ko-KR" altLang="en-US" smtClean="0"/>
              <a:t>인민의집</a:t>
            </a:r>
          </a:p>
        </p:txBody>
      </p:sp>
      <p:sp>
        <p:nvSpPr>
          <p:cNvPr id="12291" name="Rectangle 3"/>
          <p:cNvSpPr>
            <a:spLocks noGrp="1" noChangeArrowheads="1"/>
          </p:cNvSpPr>
          <p:nvPr>
            <p:ph type="body" idx="1"/>
          </p:nvPr>
        </p:nvSpPr>
        <p:spPr>
          <a:xfrm>
            <a:off x="468313" y="1341438"/>
            <a:ext cx="8229600" cy="4525962"/>
          </a:xfrm>
        </p:spPr>
        <p:txBody>
          <a:bodyPr>
            <a:normAutofit lnSpcReduction="10000"/>
          </a:bodyPr>
          <a:lstStyle/>
          <a:p>
            <a:pPr eaLnBrk="1" hangingPunct="1">
              <a:lnSpc>
                <a:spcPct val="90000"/>
              </a:lnSpc>
            </a:pPr>
            <a:r>
              <a:rPr lang="ko-KR" altLang="en-US" sz="2100" smtClean="0"/>
              <a:t>사민당 당수</a:t>
            </a:r>
            <a:r>
              <a:rPr lang="en-US" altLang="ko-KR" sz="2100" smtClean="0"/>
              <a:t>-</a:t>
            </a:r>
            <a:r>
              <a:rPr lang="ko-KR" altLang="en-US" sz="2100" smtClean="0"/>
              <a:t>페르 한손의 의회연설</a:t>
            </a:r>
            <a:r>
              <a:rPr lang="en-US" altLang="ko-KR" sz="2100" smtClean="0">
                <a:latin typeface="Arial" charset="0"/>
              </a:rPr>
              <a:t>—</a:t>
            </a:r>
            <a:r>
              <a:rPr lang="en-US" altLang="ko-KR" sz="2100" smtClean="0"/>
              <a:t>1928</a:t>
            </a:r>
            <a:r>
              <a:rPr lang="ko-KR" altLang="en-US" sz="2100" smtClean="0"/>
              <a:t>년</a:t>
            </a:r>
          </a:p>
          <a:p>
            <a:pPr eaLnBrk="1" hangingPunct="1">
              <a:lnSpc>
                <a:spcPct val="90000"/>
              </a:lnSpc>
            </a:pPr>
            <a:r>
              <a:rPr lang="ko-KR" altLang="en-US" sz="2100" smtClean="0">
                <a:latin typeface="Arial" charset="0"/>
              </a:rPr>
              <a:t>“</a:t>
            </a:r>
            <a:r>
              <a:rPr lang="ko-KR" altLang="en-US" sz="2100" smtClean="0"/>
              <a:t>그러나 오늘의 스웨덴은 유감스럽게도 좋은 집이 못된다</a:t>
            </a:r>
            <a:r>
              <a:rPr lang="en-US" altLang="ko-KR" sz="2100" smtClean="0"/>
              <a:t>. </a:t>
            </a:r>
            <a:r>
              <a:rPr lang="ko-KR" altLang="en-US" sz="2100" smtClean="0"/>
              <a:t>정치적으로는 동등한 권리를 인정하면서도 사회는 계급적 격차가 심화되고 있으며 국가경제는 소수 특권층에 의해 좌우된다</a:t>
            </a:r>
            <a:r>
              <a:rPr lang="en-US" altLang="ko-KR" sz="2100" smtClean="0"/>
              <a:t>. </a:t>
            </a:r>
            <a:r>
              <a:rPr lang="ko-KR" altLang="en-US" sz="2100" smtClean="0"/>
              <a:t>분에 넘치게 호화로운 생활을 즐기는 부류가 있는가 하면 집집마다 찾아다니며  빵한쪽을 구걸하면서 끼니을 해결하고</a:t>
            </a:r>
            <a:r>
              <a:rPr lang="en-US" altLang="ko-KR" sz="2100" smtClean="0"/>
              <a:t>, </a:t>
            </a:r>
            <a:r>
              <a:rPr lang="ko-KR" altLang="en-US" sz="2100" smtClean="0"/>
              <a:t>고통에 시달리며</a:t>
            </a:r>
            <a:r>
              <a:rPr lang="en-US" altLang="ko-KR" sz="2100" smtClean="0"/>
              <a:t>, </a:t>
            </a:r>
            <a:r>
              <a:rPr lang="ko-KR" altLang="en-US" sz="2100" smtClean="0"/>
              <a:t>실직 상태를 걱정하는 이들도 있다</a:t>
            </a:r>
            <a:r>
              <a:rPr lang="en-US" altLang="ko-KR" sz="2100" smtClean="0"/>
              <a:t>. </a:t>
            </a:r>
          </a:p>
          <a:p>
            <a:pPr eaLnBrk="1" hangingPunct="1">
              <a:lnSpc>
                <a:spcPct val="90000"/>
              </a:lnSpc>
              <a:buFont typeface="Wingdings 2" pitchFamily="18" charset="2"/>
              <a:buNone/>
            </a:pPr>
            <a:r>
              <a:rPr lang="en-US" altLang="ko-KR" sz="2100" smtClean="0"/>
              <a:t>   </a:t>
            </a:r>
            <a:r>
              <a:rPr lang="ko-KR" altLang="en-US" sz="2100" smtClean="0"/>
              <a:t>지금의 스웨덴사회는 사회구성원간의 진정한 평등을 요구받고 있다</a:t>
            </a:r>
            <a:r>
              <a:rPr lang="en-US" altLang="ko-KR" sz="2100" smtClean="0"/>
              <a:t>. </a:t>
            </a:r>
            <a:r>
              <a:rPr lang="ko-KR" altLang="en-US" sz="2100" smtClean="0"/>
              <a:t>이런 사회적 격차를 해소하고 좋은 </a:t>
            </a:r>
            <a:r>
              <a:rPr lang="ko-KR" altLang="en-US" sz="2100" smtClean="0">
                <a:latin typeface="Arial" charset="0"/>
              </a:rPr>
              <a:t>‘</a:t>
            </a:r>
            <a:r>
              <a:rPr lang="ko-KR" altLang="en-US" sz="2100" smtClean="0"/>
              <a:t>인민의집</a:t>
            </a:r>
            <a:r>
              <a:rPr lang="en-US" altLang="ko-KR" sz="2100" smtClean="0"/>
              <a:t>(follkhemmet)</a:t>
            </a:r>
            <a:r>
              <a:rPr lang="en-US" altLang="ko-KR" sz="2100" smtClean="0">
                <a:latin typeface="Arial" charset="0"/>
              </a:rPr>
              <a:t>”</a:t>
            </a:r>
            <a:r>
              <a:rPr lang="ko-KR" altLang="en-US" sz="2100" smtClean="0"/>
              <a:t>을 건설하기 위해</a:t>
            </a:r>
            <a:r>
              <a:rPr lang="en-US" altLang="ko-KR" sz="2100" smtClean="0"/>
              <a:t>, </a:t>
            </a:r>
            <a:r>
              <a:rPr lang="ko-KR" altLang="en-US" sz="2100" smtClean="0"/>
              <a:t>사회적 돌봄 정책과 경제적 균등정책이 요구되고있다</a:t>
            </a:r>
            <a:r>
              <a:rPr lang="en-US" altLang="ko-KR" sz="2100" smtClean="0"/>
              <a:t>.  </a:t>
            </a:r>
            <a:r>
              <a:rPr lang="ko-KR" altLang="en-US" sz="2100" smtClean="0"/>
              <a:t>민주주의는 모든 사회적</a:t>
            </a:r>
            <a:r>
              <a:rPr lang="en-US" altLang="ko-KR" sz="2100" smtClean="0"/>
              <a:t>, </a:t>
            </a:r>
            <a:r>
              <a:rPr lang="ko-KR" altLang="en-US" sz="2100" smtClean="0"/>
              <a:t>경제적 측면에서도 이루어져야 한다</a:t>
            </a:r>
            <a:r>
              <a:rPr lang="ko-KR" altLang="en-US" sz="2100" smtClean="0">
                <a:latin typeface="Arial" charset="0"/>
              </a:rPr>
              <a:t>”</a:t>
            </a:r>
            <a:endParaRPr lang="en-US" altLang="ko-KR" sz="2100" smtClean="0">
              <a:latin typeface="Arial" charset="0"/>
            </a:endParaRPr>
          </a:p>
          <a:p>
            <a:pPr eaLnBrk="1" hangingPunct="1">
              <a:lnSpc>
                <a:spcPct val="90000"/>
              </a:lnSpc>
              <a:buFont typeface="Arial" charset="0"/>
              <a:buChar char="•"/>
            </a:pPr>
            <a:r>
              <a:rPr lang="en-US" altLang="ko-KR" sz="2100" smtClean="0">
                <a:latin typeface="Arial" charset="0"/>
              </a:rPr>
              <a:t>From Class to people</a:t>
            </a:r>
          </a:p>
          <a:p>
            <a:pPr eaLnBrk="1" hangingPunct="1">
              <a:lnSpc>
                <a:spcPct val="90000"/>
              </a:lnSpc>
              <a:buFont typeface="Arial" charset="0"/>
              <a:buChar char="•"/>
            </a:pPr>
            <a:r>
              <a:rPr lang="en-US" altLang="ko-KR" sz="2100" smtClean="0">
                <a:latin typeface="Arial" charset="0"/>
              </a:rPr>
              <a:t>From Confrontation to Consensus</a:t>
            </a:r>
          </a:p>
          <a:p>
            <a:pPr eaLnBrk="1" hangingPunct="1">
              <a:lnSpc>
                <a:spcPct val="90000"/>
              </a:lnSpc>
              <a:buFont typeface="Arial" charset="0"/>
              <a:buChar char="•"/>
            </a:pPr>
            <a:r>
              <a:rPr lang="en-US" altLang="ko-KR" sz="2100" smtClean="0">
                <a:latin typeface="Arial" charset="0"/>
              </a:rPr>
              <a:t>From Revoluntionary  Class Struggle  to Folkhemet</a:t>
            </a:r>
          </a:p>
          <a:p>
            <a:pPr eaLnBrk="1" hangingPunct="1">
              <a:lnSpc>
                <a:spcPct val="90000"/>
              </a:lnSpc>
              <a:buFont typeface="Arial" charset="0"/>
              <a:buChar char="•"/>
            </a:pPr>
            <a:endParaRPr lang="ko-KR" altLang="en-US" sz="2100" smtClean="0"/>
          </a:p>
          <a:p>
            <a:pPr eaLnBrk="1" hangingPunct="1">
              <a:lnSpc>
                <a:spcPct val="90000"/>
              </a:lnSpc>
              <a:buFont typeface="Wingdings 2" pitchFamily="18" charset="2"/>
              <a:buNone/>
            </a:pPr>
            <a:endParaRPr lang="en-US" altLang="ko-KR" sz="2100" smtClean="0"/>
          </a:p>
        </p:txBody>
      </p:sp>
    </p:spTree>
    <p:extLst>
      <p:ext uri="{BB962C8B-B14F-4D97-AF65-F5344CB8AC3E}">
        <p14:creationId xmlns:p14="http://schemas.microsoft.com/office/powerpoint/2010/main" val="3055282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ko-KR" altLang="en-US" sz="3600" smtClean="0"/>
              <a:t>스웨덴 모델의 건축가</a:t>
            </a:r>
            <a:br>
              <a:rPr lang="ko-KR" altLang="en-US" sz="3600" smtClean="0"/>
            </a:br>
            <a:r>
              <a:rPr lang="ko-KR" altLang="en-US" sz="2400" smtClean="0"/>
              <a:t>비그포러스의 잠정적 유토피아</a:t>
            </a:r>
            <a:br>
              <a:rPr lang="ko-KR" altLang="en-US" sz="2400" smtClean="0"/>
            </a:br>
            <a:r>
              <a:rPr lang="ko-KR" altLang="en-US" sz="2400" smtClean="0"/>
              <a:t>렌</a:t>
            </a:r>
            <a:r>
              <a:rPr lang="en-US" altLang="ko-KR" sz="2400" smtClean="0"/>
              <a:t>-</a:t>
            </a:r>
            <a:r>
              <a:rPr lang="ko-KR" altLang="en-US" sz="2400" smtClean="0"/>
              <a:t>마이드너 모델</a:t>
            </a:r>
          </a:p>
        </p:txBody>
      </p:sp>
      <p:sp>
        <p:nvSpPr>
          <p:cNvPr id="14339" name="Rectangle 3"/>
          <p:cNvSpPr>
            <a:spLocks noGrp="1" noChangeArrowheads="1"/>
          </p:cNvSpPr>
          <p:nvPr>
            <p:ph type="body" idx="1"/>
          </p:nvPr>
        </p:nvSpPr>
        <p:spPr/>
        <p:txBody>
          <a:bodyPr/>
          <a:lstStyle/>
          <a:p>
            <a:pPr eaLnBrk="1" hangingPunct="1">
              <a:lnSpc>
                <a:spcPct val="80000"/>
              </a:lnSpc>
            </a:pPr>
            <a:r>
              <a:rPr lang="en-US" altLang="ko-KR" sz="1700" smtClean="0"/>
              <a:t>1919</a:t>
            </a:r>
            <a:r>
              <a:rPr lang="ko-KR" altLang="en-US" sz="1700" smtClean="0"/>
              <a:t>년 에테보리 강령</a:t>
            </a:r>
            <a:r>
              <a:rPr lang="en-US" altLang="ko-KR" sz="1700" smtClean="0"/>
              <a:t>:</a:t>
            </a:r>
          </a:p>
          <a:p>
            <a:pPr eaLnBrk="1" hangingPunct="1">
              <a:lnSpc>
                <a:spcPct val="80000"/>
              </a:lnSpc>
            </a:pPr>
            <a:r>
              <a:rPr lang="en-US" altLang="ko-KR" sz="1700" smtClean="0">
                <a:latin typeface="Arial" charset="0"/>
              </a:rPr>
              <a:t>“</a:t>
            </a:r>
            <a:r>
              <a:rPr lang="ko-KR" altLang="en-US" sz="1700" smtClean="0"/>
              <a:t>적극적 노동시장정책으로 일자리보장</a:t>
            </a:r>
            <a:r>
              <a:rPr lang="en-US" altLang="ko-KR" sz="1700" smtClean="0"/>
              <a:t>, </a:t>
            </a:r>
            <a:r>
              <a:rPr lang="ko-KR" altLang="en-US" sz="1700" smtClean="0"/>
              <a:t>노동시간 단축</a:t>
            </a:r>
            <a:r>
              <a:rPr lang="en-US" altLang="ko-KR" sz="1700" smtClean="0"/>
              <a:t>, </a:t>
            </a:r>
            <a:r>
              <a:rPr lang="ko-KR" altLang="en-US" sz="1700" smtClean="0"/>
              <a:t>연간</a:t>
            </a:r>
            <a:r>
              <a:rPr lang="en-US" altLang="ko-KR" sz="1700" smtClean="0"/>
              <a:t>2</a:t>
            </a:r>
            <a:r>
              <a:rPr lang="ko-KR" altLang="en-US" sz="1700" smtClean="0"/>
              <a:t>주간 유급휴가법제화</a:t>
            </a:r>
            <a:r>
              <a:rPr lang="en-US" altLang="ko-KR" sz="1700" smtClean="0"/>
              <a:t>, </a:t>
            </a:r>
            <a:r>
              <a:rPr lang="ko-KR" altLang="en-US" sz="1700" smtClean="0"/>
              <a:t>고령연금액인상</a:t>
            </a:r>
            <a:r>
              <a:rPr lang="en-US" altLang="ko-KR" sz="1700" smtClean="0"/>
              <a:t>, </a:t>
            </a:r>
            <a:r>
              <a:rPr lang="ko-KR" altLang="en-US" sz="1700" smtClean="0"/>
              <a:t>전국단위의료보험</a:t>
            </a:r>
            <a:r>
              <a:rPr lang="en-US" altLang="ko-KR" sz="1700" smtClean="0"/>
              <a:t>, </a:t>
            </a:r>
            <a:r>
              <a:rPr lang="ko-KR" altLang="en-US" sz="1700" smtClean="0"/>
              <a:t>출산및 양육수당</a:t>
            </a:r>
            <a:r>
              <a:rPr lang="en-US" altLang="ko-KR" sz="1700" smtClean="0"/>
              <a:t>, </a:t>
            </a:r>
            <a:r>
              <a:rPr lang="ko-KR" altLang="en-US" sz="1700" smtClean="0"/>
              <a:t>유족연금</a:t>
            </a:r>
            <a:r>
              <a:rPr lang="en-US" altLang="ko-KR" sz="1700" smtClean="0"/>
              <a:t>, </a:t>
            </a:r>
            <a:r>
              <a:rPr lang="ko-KR" altLang="en-US" sz="1700" smtClean="0"/>
              <a:t>주택건설의 공공지원</a:t>
            </a:r>
            <a:r>
              <a:rPr lang="en-US" altLang="ko-KR" sz="1700" smtClean="0"/>
              <a:t>, </a:t>
            </a:r>
            <a:r>
              <a:rPr lang="ko-KR" altLang="en-US" sz="1700" smtClean="0"/>
              <a:t>평등한 교육기회</a:t>
            </a:r>
            <a:r>
              <a:rPr lang="en-US" altLang="ko-KR" sz="1700" smtClean="0"/>
              <a:t>, </a:t>
            </a:r>
            <a:r>
              <a:rPr lang="ko-KR" altLang="en-US" sz="1700" smtClean="0"/>
              <a:t>상속세와 소득세 인상</a:t>
            </a:r>
            <a:r>
              <a:rPr lang="en-US" altLang="ko-KR" sz="1700" smtClean="0"/>
              <a:t>, </a:t>
            </a:r>
            <a:r>
              <a:rPr lang="ko-KR" altLang="en-US" sz="1700" smtClean="0"/>
              <a:t>자본과세</a:t>
            </a:r>
            <a:r>
              <a:rPr lang="en-US" altLang="ko-KR" sz="1700" smtClean="0"/>
              <a:t>, </a:t>
            </a:r>
            <a:r>
              <a:rPr lang="ko-KR" altLang="en-US" sz="1700" smtClean="0"/>
              <a:t>은행및 보험회사의 사회화</a:t>
            </a:r>
            <a:r>
              <a:rPr lang="en-US" altLang="ko-KR" sz="1700" smtClean="0"/>
              <a:t>, </a:t>
            </a:r>
            <a:r>
              <a:rPr lang="ko-KR" altLang="en-US" sz="1700" smtClean="0"/>
              <a:t>산업현장의 노동자 경영권참여보장등</a:t>
            </a:r>
          </a:p>
          <a:p>
            <a:pPr eaLnBrk="1" hangingPunct="1">
              <a:lnSpc>
                <a:spcPct val="80000"/>
              </a:lnSpc>
              <a:buFont typeface="Wingdings 2" pitchFamily="18" charset="2"/>
              <a:buNone/>
            </a:pPr>
            <a:r>
              <a:rPr lang="ko-KR" altLang="en-US" sz="1700" smtClean="0"/>
              <a:t>    비그포러스</a:t>
            </a:r>
            <a:r>
              <a:rPr lang="en-US" altLang="ko-KR" sz="1700" smtClean="0"/>
              <a:t>: </a:t>
            </a:r>
            <a:r>
              <a:rPr lang="ko-KR" altLang="en-US" sz="1700" smtClean="0"/>
              <a:t>빵만으론 살 수없다  </a:t>
            </a:r>
            <a:r>
              <a:rPr lang="en-US" altLang="ko-KR" sz="1700" smtClean="0"/>
              <a:t>I cannot live on bread alone.)</a:t>
            </a:r>
            <a:r>
              <a:rPr lang="en-US" altLang="ko-KR" sz="1700" smtClean="0">
                <a:latin typeface="Arial" charset="0"/>
              </a:rPr>
              <a:t>”</a:t>
            </a:r>
            <a:endParaRPr lang="en-US" altLang="ko-KR" sz="1700" smtClean="0"/>
          </a:p>
          <a:p>
            <a:pPr eaLnBrk="1" hangingPunct="1">
              <a:lnSpc>
                <a:spcPct val="80000"/>
              </a:lnSpc>
            </a:pPr>
            <a:endParaRPr lang="en-US" altLang="ko-KR" sz="1700" smtClean="0"/>
          </a:p>
          <a:p>
            <a:pPr eaLnBrk="1" hangingPunct="1">
              <a:lnSpc>
                <a:spcPct val="80000"/>
              </a:lnSpc>
            </a:pPr>
            <a:r>
              <a:rPr lang="en-US" altLang="ko-KR" sz="1700" smtClean="0"/>
              <a:t>1938</a:t>
            </a:r>
            <a:r>
              <a:rPr lang="ko-KR" altLang="en-US" sz="1700" smtClean="0"/>
              <a:t>년 짤쯔요바덴협약</a:t>
            </a:r>
            <a:r>
              <a:rPr lang="en-US" altLang="ko-KR" sz="1700" smtClean="0"/>
              <a:t>: </a:t>
            </a:r>
            <a:r>
              <a:rPr lang="ko-KR" altLang="en-US" sz="1700" smtClean="0"/>
              <a:t>노사간 대타협</a:t>
            </a:r>
          </a:p>
          <a:p>
            <a:pPr eaLnBrk="1" hangingPunct="1">
              <a:lnSpc>
                <a:spcPct val="80000"/>
              </a:lnSpc>
            </a:pPr>
            <a:endParaRPr lang="ko-KR" altLang="en-US" sz="1700" smtClean="0"/>
          </a:p>
          <a:p>
            <a:pPr eaLnBrk="1" hangingPunct="1">
              <a:lnSpc>
                <a:spcPct val="80000"/>
              </a:lnSpc>
            </a:pPr>
            <a:r>
              <a:rPr lang="en-US" altLang="ko-KR" sz="1700" smtClean="0"/>
              <a:t>1944</a:t>
            </a:r>
            <a:r>
              <a:rPr lang="ko-KR" altLang="en-US" sz="1700" smtClean="0"/>
              <a:t>년 비그포러스 </a:t>
            </a:r>
            <a:r>
              <a:rPr lang="en-US" altLang="ko-KR" sz="1700" smtClean="0"/>
              <a:t>-LO(</a:t>
            </a:r>
            <a:r>
              <a:rPr lang="ko-KR" altLang="en-US" sz="1700" smtClean="0"/>
              <a:t>스웨덴 블루칼라노총</a:t>
            </a:r>
            <a:r>
              <a:rPr lang="en-US" altLang="ko-KR" sz="1700" smtClean="0"/>
              <a:t>)</a:t>
            </a:r>
            <a:r>
              <a:rPr lang="ko-KR" altLang="en-US" sz="1700" smtClean="0"/>
              <a:t>와 함께 </a:t>
            </a:r>
          </a:p>
          <a:p>
            <a:pPr eaLnBrk="1" hangingPunct="1">
              <a:lnSpc>
                <a:spcPct val="80000"/>
              </a:lnSpc>
              <a:buFont typeface="Wingdings 2" pitchFamily="18" charset="2"/>
              <a:buNone/>
            </a:pPr>
            <a:r>
              <a:rPr lang="ko-KR" altLang="en-US" sz="1700" smtClean="0"/>
              <a:t>     </a:t>
            </a:r>
            <a:r>
              <a:rPr lang="ko-KR" altLang="en-US" sz="1700" smtClean="0">
                <a:latin typeface="Arial" charset="0"/>
              </a:rPr>
              <a:t>‘</a:t>
            </a:r>
            <a:r>
              <a:rPr lang="ko-KR" altLang="en-US" sz="1700" smtClean="0"/>
              <a:t>노동운동의 전후강령</a:t>
            </a:r>
            <a:r>
              <a:rPr lang="ko-KR" altLang="en-US" sz="1700" smtClean="0">
                <a:latin typeface="Arial" charset="0"/>
              </a:rPr>
              <a:t>”</a:t>
            </a:r>
            <a:r>
              <a:rPr lang="ko-KR" altLang="en-US" sz="1700" smtClean="0"/>
              <a:t> 선언</a:t>
            </a:r>
          </a:p>
          <a:p>
            <a:pPr eaLnBrk="1" hangingPunct="1">
              <a:lnSpc>
                <a:spcPct val="80000"/>
              </a:lnSpc>
            </a:pPr>
            <a:endParaRPr lang="ko-KR" altLang="en-US" sz="1700" smtClean="0"/>
          </a:p>
          <a:p>
            <a:pPr eaLnBrk="1" hangingPunct="1">
              <a:lnSpc>
                <a:spcPct val="80000"/>
              </a:lnSpc>
            </a:pPr>
            <a:r>
              <a:rPr lang="en-US" altLang="ko-KR" sz="1700" smtClean="0"/>
              <a:t>1951</a:t>
            </a:r>
            <a:r>
              <a:rPr lang="ko-KR" altLang="en-US" sz="1700" smtClean="0"/>
              <a:t>년 렌마이드너 모델</a:t>
            </a:r>
            <a:r>
              <a:rPr lang="en-US" altLang="ko-KR" sz="1700" smtClean="0"/>
              <a:t>: LO </a:t>
            </a:r>
            <a:r>
              <a:rPr lang="ko-KR" altLang="en-US" sz="1700" smtClean="0"/>
              <a:t>대회에 상정</a:t>
            </a:r>
          </a:p>
          <a:p>
            <a:pPr eaLnBrk="1" hangingPunct="1">
              <a:lnSpc>
                <a:spcPct val="80000"/>
              </a:lnSpc>
            </a:pPr>
            <a:r>
              <a:rPr lang="ko-KR" altLang="en-US" sz="1700" smtClean="0">
                <a:latin typeface="Arial" charset="0"/>
              </a:rPr>
              <a:t>“</a:t>
            </a:r>
            <a:r>
              <a:rPr lang="ko-KR" altLang="en-US" sz="1700" smtClean="0"/>
              <a:t>인플레이션을 억제하기위한 정부의 긴축적 총수요관리정책과 </a:t>
            </a:r>
          </a:p>
          <a:p>
            <a:pPr eaLnBrk="1" hangingPunct="1">
              <a:lnSpc>
                <a:spcPct val="80000"/>
              </a:lnSpc>
              <a:buFont typeface="Wingdings 2" pitchFamily="18" charset="2"/>
              <a:buNone/>
            </a:pPr>
            <a:r>
              <a:rPr lang="ko-KR" altLang="en-US" sz="1700" smtClean="0"/>
              <a:t>    적극적 노동시장정책</a:t>
            </a:r>
            <a:r>
              <a:rPr lang="en-US" altLang="ko-KR" sz="1700" smtClean="0"/>
              <a:t>, </a:t>
            </a:r>
            <a:r>
              <a:rPr lang="ko-KR" altLang="en-US" sz="1700" smtClean="0"/>
              <a:t>연대임금정책</a:t>
            </a:r>
            <a:r>
              <a:rPr lang="en-US" altLang="ko-KR" sz="1700" smtClean="0"/>
              <a:t>, </a:t>
            </a:r>
            <a:r>
              <a:rPr lang="ko-KR" altLang="en-US" sz="1700" smtClean="0"/>
              <a:t>보편적 복지제도를 실현하자는 제안 </a:t>
            </a:r>
            <a:r>
              <a:rPr lang="ko-KR" altLang="en-US" sz="1700" smtClean="0">
                <a:latin typeface="Arial" charset="0"/>
              </a:rPr>
              <a:t>“</a:t>
            </a:r>
            <a:endParaRPr lang="ko-KR" altLang="en-US" sz="1700" smtClean="0"/>
          </a:p>
          <a:p>
            <a:pPr eaLnBrk="1" hangingPunct="1">
              <a:lnSpc>
                <a:spcPct val="80000"/>
              </a:lnSpc>
            </a:pPr>
            <a:endParaRPr lang="ko-KR" altLang="en-US" sz="1700" smtClean="0"/>
          </a:p>
          <a:p>
            <a:pPr eaLnBrk="1" hangingPunct="1">
              <a:lnSpc>
                <a:spcPct val="80000"/>
              </a:lnSpc>
            </a:pPr>
            <a:endParaRPr lang="ko-KR" altLang="en-US" sz="1700" smtClean="0"/>
          </a:p>
          <a:p>
            <a:pPr eaLnBrk="1" hangingPunct="1">
              <a:lnSpc>
                <a:spcPct val="80000"/>
              </a:lnSpc>
            </a:pPr>
            <a:endParaRPr lang="ko-KR" altLang="en-US" sz="1700" smtClean="0"/>
          </a:p>
          <a:p>
            <a:pPr eaLnBrk="1" hangingPunct="1">
              <a:lnSpc>
                <a:spcPct val="80000"/>
              </a:lnSpc>
              <a:buFont typeface="Wingdings 2" pitchFamily="18" charset="2"/>
              <a:buNone/>
            </a:pPr>
            <a:endParaRPr lang="en-US" altLang="ko-KR" sz="1700" smtClean="0"/>
          </a:p>
        </p:txBody>
      </p:sp>
    </p:spTree>
    <p:extLst>
      <p:ext uri="{BB962C8B-B14F-4D97-AF65-F5344CB8AC3E}">
        <p14:creationId xmlns:p14="http://schemas.microsoft.com/office/powerpoint/2010/main" val="102515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pPr eaLnBrk="1" hangingPunct="1"/>
            <a:r>
              <a:rPr lang="ko-KR" altLang="en-US" smtClean="0"/>
              <a:t>잠재적 유토피아</a:t>
            </a:r>
            <a:r>
              <a:rPr lang="en-US" altLang="ko-KR" smtClean="0"/>
              <a:t>-</a:t>
            </a:r>
            <a:r>
              <a:rPr lang="ko-KR" altLang="en-US" smtClean="0"/>
              <a:t>비그포러스</a:t>
            </a:r>
          </a:p>
        </p:txBody>
      </p:sp>
      <p:pic>
        <p:nvPicPr>
          <p:cNvPr id="13315" name="Picture 2" descr="C:\Documents and Settings\user00\My Documents\My Pictures\Ernst Wigforss.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059113" y="1700213"/>
            <a:ext cx="3460750" cy="4321175"/>
          </a:xfrm>
          <a:noFill/>
        </p:spPr>
      </p:pic>
    </p:spTree>
    <p:extLst>
      <p:ext uri="{BB962C8B-B14F-4D97-AF65-F5344CB8AC3E}">
        <p14:creationId xmlns:p14="http://schemas.microsoft.com/office/powerpoint/2010/main" val="3124656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0"/>
            <a:ext cx="8229600" cy="1143000"/>
          </a:xfrm>
        </p:spPr>
        <p:txBody>
          <a:bodyPr>
            <a:normAutofit fontScale="90000"/>
          </a:bodyPr>
          <a:lstStyle/>
          <a:p>
            <a:pPr eaLnBrk="1" hangingPunct="1"/>
            <a:r>
              <a:rPr lang="en-US" altLang="ko-KR" sz="3600" smtClean="0"/>
              <a:t>Crisis in the population question</a:t>
            </a:r>
            <a:br>
              <a:rPr lang="en-US" altLang="ko-KR" sz="3600" smtClean="0"/>
            </a:br>
            <a:r>
              <a:rPr lang="ko-KR" altLang="en-US" sz="1800" smtClean="0"/>
              <a:t>군나르 미르달</a:t>
            </a:r>
            <a:r>
              <a:rPr lang="en-US" altLang="ko-KR" sz="1800" smtClean="0"/>
              <a:t>(</a:t>
            </a:r>
            <a:r>
              <a:rPr lang="ko-KR" altLang="en-US" sz="1800" smtClean="0"/>
              <a:t>노벨경제학상</a:t>
            </a:r>
            <a:r>
              <a:rPr lang="en-US" altLang="ko-KR" sz="1800" smtClean="0"/>
              <a:t>) </a:t>
            </a:r>
            <a:r>
              <a:rPr lang="ko-KR" altLang="en-US" sz="1800" smtClean="0"/>
              <a:t>알바 미르달</a:t>
            </a:r>
            <a:r>
              <a:rPr lang="en-US" altLang="ko-KR" sz="1800" smtClean="0"/>
              <a:t>(</a:t>
            </a:r>
            <a:r>
              <a:rPr lang="ko-KR" altLang="en-US" sz="1800" smtClean="0"/>
              <a:t>노벨 평화상</a:t>
            </a:r>
            <a:r>
              <a:rPr lang="en-US" altLang="ko-KR" sz="3600" smtClean="0"/>
              <a:t>)</a:t>
            </a:r>
          </a:p>
        </p:txBody>
      </p:sp>
      <p:sp>
        <p:nvSpPr>
          <p:cNvPr id="17411" name="Rectangle 3"/>
          <p:cNvSpPr>
            <a:spLocks noGrp="1" noChangeArrowheads="1"/>
          </p:cNvSpPr>
          <p:nvPr>
            <p:ph type="body" idx="1"/>
          </p:nvPr>
        </p:nvSpPr>
        <p:spPr>
          <a:xfrm>
            <a:off x="468313" y="1196975"/>
            <a:ext cx="8229600" cy="4525963"/>
          </a:xfrm>
        </p:spPr>
        <p:txBody>
          <a:bodyPr>
            <a:normAutofit fontScale="92500" lnSpcReduction="10000"/>
          </a:bodyPr>
          <a:lstStyle/>
          <a:p>
            <a:pPr eaLnBrk="1" hangingPunct="1">
              <a:lnSpc>
                <a:spcPct val="80000"/>
              </a:lnSpc>
            </a:pPr>
            <a:r>
              <a:rPr lang="en-US" altLang="ko-KR" sz="1700" smtClean="0"/>
              <a:t>1934</a:t>
            </a:r>
            <a:r>
              <a:rPr lang="ko-KR" altLang="en-US" sz="1700" smtClean="0"/>
              <a:t>년 </a:t>
            </a:r>
            <a:r>
              <a:rPr lang="en-US" altLang="ko-KR" sz="1700" smtClean="0"/>
              <a:t>Gunnar Myrdal</a:t>
            </a:r>
            <a:r>
              <a:rPr lang="ko-KR" altLang="en-US" sz="1700" smtClean="0"/>
              <a:t>과 </a:t>
            </a:r>
            <a:r>
              <a:rPr lang="en-US" altLang="ko-KR" sz="1700" smtClean="0"/>
              <a:t>Alva Myrdal</a:t>
            </a:r>
            <a:r>
              <a:rPr lang="ko-KR" altLang="en-US" sz="1700" smtClean="0"/>
              <a:t>이 공저한 </a:t>
            </a:r>
            <a:r>
              <a:rPr lang="ko-KR" altLang="en-US" sz="1700" smtClean="0">
                <a:latin typeface="Arial" charset="0"/>
              </a:rPr>
              <a:t>“</a:t>
            </a:r>
            <a:r>
              <a:rPr lang="ko-KR" altLang="en-US" sz="1700" smtClean="0"/>
              <a:t>인구문제의 위기</a:t>
            </a:r>
            <a:r>
              <a:rPr lang="ko-KR" altLang="en-US" sz="1700" smtClean="0">
                <a:latin typeface="Arial" charset="0"/>
              </a:rPr>
              <a:t>”</a:t>
            </a:r>
            <a:r>
              <a:rPr lang="ko-KR" altLang="en-US" sz="1700" smtClean="0"/>
              <a:t>란 책은 당시 스웨덴 사회복지정책에 커다란 영향을 미쳤다</a:t>
            </a:r>
          </a:p>
          <a:p>
            <a:pPr eaLnBrk="1" hangingPunct="1">
              <a:lnSpc>
                <a:spcPct val="80000"/>
              </a:lnSpc>
            </a:pPr>
            <a:endParaRPr lang="ko-KR" altLang="en-US" sz="1700" smtClean="0"/>
          </a:p>
          <a:p>
            <a:pPr eaLnBrk="1" hangingPunct="1">
              <a:lnSpc>
                <a:spcPct val="80000"/>
              </a:lnSpc>
            </a:pPr>
            <a:r>
              <a:rPr lang="en-US" altLang="ko-KR" sz="1700" smtClean="0"/>
              <a:t>1933</a:t>
            </a:r>
            <a:r>
              <a:rPr lang="ko-KR" altLang="en-US" sz="1700" smtClean="0"/>
              <a:t>년초의 경제상황은 아주 나빴다</a:t>
            </a:r>
            <a:r>
              <a:rPr lang="en-US" altLang="ko-KR" sz="1700" smtClean="0"/>
              <a:t>. </a:t>
            </a:r>
            <a:r>
              <a:rPr lang="ko-KR" altLang="en-US" sz="1700" smtClean="0"/>
              <a:t>서방국가에 몰아틴 경기침체로 </a:t>
            </a:r>
            <a:r>
              <a:rPr lang="en-US" altLang="ko-KR" sz="1700" smtClean="0"/>
              <a:t>1</a:t>
            </a:r>
            <a:r>
              <a:rPr lang="ko-KR" altLang="en-US" sz="1700" smtClean="0"/>
              <a:t>백만명이 실업상테였다</a:t>
            </a:r>
            <a:r>
              <a:rPr lang="en-US" altLang="ko-KR" sz="1700" smtClean="0"/>
              <a:t>. 1932-1933</a:t>
            </a:r>
            <a:r>
              <a:rPr lang="ko-KR" altLang="en-US" sz="1700" smtClean="0"/>
              <a:t>년  스웨덴에서 겨울 </a:t>
            </a:r>
            <a:r>
              <a:rPr lang="en-US" altLang="ko-KR" sz="1700" smtClean="0"/>
              <a:t>20</a:t>
            </a:r>
            <a:r>
              <a:rPr lang="ko-KR" altLang="en-US" sz="1700" smtClean="0"/>
              <a:t>만명이 실업상태였고 특히 노동계급가족에 심하게 영향을 받았다</a:t>
            </a:r>
            <a:r>
              <a:rPr lang="en-US" altLang="ko-KR" sz="1700" smtClean="0"/>
              <a:t>, </a:t>
            </a:r>
            <a:r>
              <a:rPr lang="ko-KR" altLang="en-US" sz="1700" smtClean="0"/>
              <a:t>아동의 </a:t>
            </a:r>
            <a:r>
              <a:rPr lang="en-US" altLang="ko-KR" sz="1700" smtClean="0"/>
              <a:t>1/3</a:t>
            </a:r>
            <a:r>
              <a:rPr lang="ko-KR" altLang="en-US" sz="1700" smtClean="0"/>
              <a:t>이 영양실조상태였다</a:t>
            </a:r>
            <a:r>
              <a:rPr lang="en-US" altLang="ko-KR" sz="1700" smtClean="0"/>
              <a:t>. </a:t>
            </a:r>
            <a:r>
              <a:rPr lang="ko-KR" altLang="en-US" sz="1700" smtClean="0"/>
              <a:t>출산율이 떨어지고 서방에서가장  낮은 출산율을 보였다</a:t>
            </a:r>
            <a:r>
              <a:rPr lang="en-US" altLang="ko-KR" sz="1700" smtClean="0"/>
              <a:t>. </a:t>
            </a:r>
            <a:r>
              <a:rPr lang="ko-KR" altLang="en-US" sz="1700" smtClean="0"/>
              <a:t>시내에 있는 아파트의 </a:t>
            </a:r>
            <a:r>
              <a:rPr lang="en-US" altLang="ko-KR" sz="1700" smtClean="0"/>
              <a:t>34%</a:t>
            </a:r>
            <a:r>
              <a:rPr lang="ko-KR" altLang="en-US" sz="1700" smtClean="0"/>
              <a:t>만 욕실을 갖추고 있었다</a:t>
            </a:r>
            <a:r>
              <a:rPr lang="en-US" altLang="ko-KR" sz="1700" smtClean="0"/>
              <a:t>. </a:t>
            </a:r>
          </a:p>
          <a:p>
            <a:pPr eaLnBrk="1" hangingPunct="1">
              <a:lnSpc>
                <a:spcPct val="80000"/>
              </a:lnSpc>
            </a:pPr>
            <a:r>
              <a:rPr lang="ko-KR" altLang="en-US" sz="1700" smtClean="0"/>
              <a:t>부부는 </a:t>
            </a:r>
            <a:r>
              <a:rPr lang="en-US" altLang="ko-KR" sz="1700" smtClean="0"/>
              <a:t>1931</a:t>
            </a:r>
            <a:r>
              <a:rPr lang="ko-KR" altLang="en-US" sz="1700" smtClean="0"/>
              <a:t>년 사회정책과 인구문제에관한  </a:t>
            </a:r>
            <a:r>
              <a:rPr lang="en-US" altLang="ko-KR" sz="1700" smtClean="0"/>
              <a:t>,  </a:t>
            </a:r>
            <a:r>
              <a:rPr lang="ko-KR" altLang="en-US" sz="1700" smtClean="0"/>
              <a:t>군나르가 이론적</a:t>
            </a:r>
            <a:r>
              <a:rPr lang="en-US" altLang="ko-KR" sz="1700" smtClean="0"/>
              <a:t>, </a:t>
            </a:r>
            <a:r>
              <a:rPr lang="ko-KR" altLang="en-US" sz="1700" smtClean="0"/>
              <a:t>경제적 통계적 부분을 맡고 알바가 가족</a:t>
            </a:r>
            <a:r>
              <a:rPr lang="en-US" altLang="ko-KR" sz="1700" smtClean="0"/>
              <a:t>, </a:t>
            </a:r>
            <a:r>
              <a:rPr lang="ko-KR" altLang="en-US" sz="1700" smtClean="0"/>
              <a:t>아동 및 구체적인 프로그램안에 대한 부분을 맡았다</a:t>
            </a:r>
          </a:p>
          <a:p>
            <a:pPr eaLnBrk="1" hangingPunct="1">
              <a:lnSpc>
                <a:spcPct val="80000"/>
              </a:lnSpc>
            </a:pPr>
            <a:r>
              <a:rPr lang="ko-KR" altLang="en-US" sz="1700" smtClean="0"/>
              <a:t>당시 스웨덴은 인구감소의 위협에 처했고 생산성도 감소하였다</a:t>
            </a:r>
            <a:r>
              <a:rPr lang="en-US" altLang="ko-KR" sz="1700" smtClean="0"/>
              <a:t>. </a:t>
            </a:r>
            <a:r>
              <a:rPr lang="ko-KR" altLang="en-US" sz="1700" smtClean="0"/>
              <a:t>이 문제를 해결하기 위해 사회개혁이 필요하다고 생각했다</a:t>
            </a:r>
            <a:r>
              <a:rPr lang="en-US" altLang="ko-KR" sz="1700" smtClean="0"/>
              <a:t>. </a:t>
            </a:r>
            <a:r>
              <a:rPr lang="ko-KR" altLang="en-US" sz="1700" smtClean="0"/>
              <a:t>많은 부분을 말더스의 이론 과 신말더스이론을 비판하는데 할애했다</a:t>
            </a:r>
            <a:r>
              <a:rPr lang="en-US" altLang="ko-KR" sz="1700" smtClean="0"/>
              <a:t>. </a:t>
            </a:r>
            <a:r>
              <a:rPr lang="ko-KR" altLang="en-US" sz="1700" smtClean="0"/>
              <a:t>이 부부는 인구의 저성장이 필요하지않지만 출생률의 증가는 핑요하다고</a:t>
            </a:r>
            <a:r>
              <a:rPr lang="en-US" altLang="ko-KR" sz="1700" smtClean="0"/>
              <a:t>, </a:t>
            </a:r>
            <a:r>
              <a:rPr lang="ko-KR" altLang="en-US" sz="1700" smtClean="0"/>
              <a:t>출산율이 더 이상 감소하게되면</a:t>
            </a:r>
            <a:r>
              <a:rPr lang="en-US" altLang="ko-KR" sz="1700" smtClean="0"/>
              <a:t>, </a:t>
            </a:r>
            <a:r>
              <a:rPr lang="ko-KR" altLang="en-US" sz="1700" smtClean="0"/>
              <a:t>위른 </a:t>
            </a:r>
            <a:r>
              <a:rPr lang="en-US" altLang="ko-KR" sz="1700" smtClean="0"/>
              <a:t>1970</a:t>
            </a:r>
            <a:r>
              <a:rPr lang="ko-KR" altLang="en-US" sz="1700" smtClean="0"/>
              <a:t>년대 말에 현재 노동연령에 있는 사람들보다 노인인구의 수가 두배로 많아질 것이라고 결고하였다</a:t>
            </a:r>
            <a:r>
              <a:rPr lang="en-US" altLang="ko-KR" sz="1700" smtClean="0"/>
              <a:t>.  </a:t>
            </a:r>
            <a:r>
              <a:rPr lang="ko-KR" altLang="en-US" sz="1700" smtClean="0"/>
              <a:t>따라서 적극적인 인구정책은 가난한 가족들에게 더 만ㅁㅎ은 아이들을 낳도록하지 말아야하고</a:t>
            </a:r>
            <a:r>
              <a:rPr lang="en-US" altLang="ko-KR" sz="1700" smtClean="0"/>
              <a:t>, </a:t>
            </a:r>
            <a:r>
              <a:rPr lang="ko-KR" altLang="en-US" sz="1700" smtClean="0"/>
              <a:t>대다수의 가족들에게 </a:t>
            </a:r>
            <a:r>
              <a:rPr lang="en-US" altLang="ko-KR" sz="1700" smtClean="0"/>
              <a:t>3</a:t>
            </a:r>
            <a:r>
              <a:rPr lang="ko-KR" altLang="en-US" sz="1700" smtClean="0"/>
              <a:t>명정도의 자녀를 낳을 것은 설득하자고 주장하였다</a:t>
            </a:r>
            <a:r>
              <a:rPr lang="en-US" altLang="ko-KR" sz="1700" smtClean="0"/>
              <a:t>. </a:t>
            </a:r>
            <a:r>
              <a:rPr lang="ko-KR" altLang="en-US" sz="1700" smtClean="0"/>
              <a:t>자녀가 있는 가족등에게 무료보건서비스</a:t>
            </a:r>
            <a:r>
              <a:rPr lang="en-US" altLang="ko-KR" sz="1700" smtClean="0"/>
              <a:t>, </a:t>
            </a:r>
            <a:r>
              <a:rPr lang="ko-KR" altLang="en-US" sz="1700" smtClean="0"/>
              <a:t>무료학교급식</a:t>
            </a:r>
            <a:r>
              <a:rPr lang="en-US" altLang="ko-KR" sz="1700" smtClean="0"/>
              <a:t>, </a:t>
            </a:r>
            <a:r>
              <a:rPr lang="ko-KR" altLang="en-US" sz="1700" smtClean="0"/>
              <a:t>아동수당</a:t>
            </a:r>
            <a:r>
              <a:rPr lang="en-US" altLang="ko-KR" sz="1700" smtClean="0"/>
              <a:t>, </a:t>
            </a:r>
            <a:r>
              <a:rPr lang="ko-KR" altLang="en-US" sz="1700" smtClean="0"/>
              <a:t>더 나은 주거조건</a:t>
            </a:r>
            <a:r>
              <a:rPr lang="en-US" altLang="ko-KR" sz="1700" smtClean="0"/>
              <a:t>,</a:t>
            </a:r>
            <a:r>
              <a:rPr lang="ko-KR" altLang="en-US" sz="1700" smtClean="0"/>
              <a:t>과 임대료 지원등이 지원해야한다는 것이다</a:t>
            </a:r>
            <a:r>
              <a:rPr lang="en-US" altLang="ko-KR" sz="1700" smtClean="0"/>
              <a:t>. </a:t>
            </a:r>
            <a:r>
              <a:rPr lang="ko-KR" altLang="en-US" sz="1700" smtClean="0"/>
              <a:t>만일 자녀들이  부모가 일터에 나가있는동안</a:t>
            </a:r>
            <a:r>
              <a:rPr lang="en-US" altLang="ko-KR" sz="1700" smtClean="0"/>
              <a:t>, </a:t>
            </a:r>
            <a:r>
              <a:rPr lang="ko-KR" altLang="en-US" sz="1700" smtClean="0"/>
              <a:t>잘 훈련된 직원들이 돌보아줄수 잇다면 이것은 경제적 뿐 아니라 아동개별적으로도 교육에 도움이 된다</a:t>
            </a:r>
            <a:r>
              <a:rPr lang="en-US" altLang="ko-KR" sz="1700" smtClean="0"/>
              <a:t>.</a:t>
            </a:r>
          </a:p>
          <a:p>
            <a:pPr eaLnBrk="1" hangingPunct="1">
              <a:lnSpc>
                <a:spcPct val="80000"/>
              </a:lnSpc>
            </a:pPr>
            <a:r>
              <a:rPr lang="ko-KR" altLang="en-US" sz="1700" smtClean="0"/>
              <a:t>일부에서는 불임정책도입에 대해 논의도 진행되었다</a:t>
            </a:r>
            <a:r>
              <a:rPr lang="en-US" altLang="ko-KR" sz="1700" smtClean="0"/>
              <a:t>. </a:t>
            </a:r>
            <a:r>
              <a:rPr lang="ko-KR" altLang="en-US" sz="1700" smtClean="0"/>
              <a:t>그러나 강제적인 불임을 미래의 문제였다</a:t>
            </a:r>
            <a:r>
              <a:rPr lang="en-US" altLang="ko-KR" sz="1700" smtClean="0"/>
              <a:t>.  </a:t>
            </a:r>
            <a:r>
              <a:rPr lang="ko-KR" altLang="en-US" sz="1700" smtClean="0"/>
              <a:t>다른 서방국가들은</a:t>
            </a:r>
            <a:r>
              <a:rPr lang="en-US" altLang="ko-KR" sz="1700" smtClean="0"/>
              <a:t>, </a:t>
            </a:r>
            <a:r>
              <a:rPr lang="ko-KR" altLang="en-US" sz="1700" smtClean="0"/>
              <a:t>독일</a:t>
            </a:r>
            <a:r>
              <a:rPr lang="en-US" altLang="ko-KR" sz="1700" smtClean="0"/>
              <a:t>, </a:t>
            </a:r>
            <a:r>
              <a:rPr lang="ko-KR" altLang="en-US" sz="1700" smtClean="0"/>
              <a:t>영구그 스위스 네델란드미국 호주 캐나다들은 불임법을 제정하였다</a:t>
            </a:r>
            <a:r>
              <a:rPr lang="en-US" altLang="ko-KR" sz="1700" smtClean="0"/>
              <a:t>.</a:t>
            </a:r>
          </a:p>
        </p:txBody>
      </p:sp>
    </p:spTree>
    <p:extLst>
      <p:ext uri="{BB962C8B-B14F-4D97-AF65-F5344CB8AC3E}">
        <p14:creationId xmlns:p14="http://schemas.microsoft.com/office/powerpoint/2010/main" val="3048525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a:xfrm>
            <a:off x="468313" y="260350"/>
            <a:ext cx="8229600" cy="1143000"/>
          </a:xfrm>
        </p:spPr>
        <p:txBody>
          <a:bodyPr>
            <a:normAutofit fontScale="90000"/>
          </a:bodyPr>
          <a:lstStyle/>
          <a:p>
            <a:pPr eaLnBrk="1" hangingPunct="1"/>
            <a:r>
              <a:rPr lang="en-US" altLang="ko-KR" smtClean="0"/>
              <a:t>Alva Myrdal-</a:t>
            </a:r>
            <a:br>
              <a:rPr lang="en-US" altLang="ko-KR" smtClean="0"/>
            </a:br>
            <a:r>
              <a:rPr lang="ko-KR" altLang="en-US" sz="3200" smtClean="0"/>
              <a:t>스웨덴 여성 가족정책의 기본전략 구축</a:t>
            </a:r>
          </a:p>
        </p:txBody>
      </p:sp>
      <p:pic>
        <p:nvPicPr>
          <p:cNvPr id="18435" name="Picture 2" descr="C:\Documents and Settings\user00\My Documents\My Pictures\alva myrdal.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111500" y="1658938"/>
            <a:ext cx="2921000" cy="4406900"/>
          </a:xfrm>
          <a:noFill/>
        </p:spPr>
      </p:pic>
    </p:spTree>
    <p:extLst>
      <p:ext uri="{BB962C8B-B14F-4D97-AF65-F5344CB8AC3E}">
        <p14:creationId xmlns:p14="http://schemas.microsoft.com/office/powerpoint/2010/main" val="1528094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내용 개체 틀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제목 1"/>
          <p:cNvSpPr>
            <a:spLocks noGrp="1"/>
          </p:cNvSpPr>
          <p:nvPr>
            <p:ph type="title"/>
          </p:nvPr>
        </p:nvSpPr>
        <p:spPr/>
        <p:txBody>
          <a:bodyPr/>
          <a:lstStyle/>
          <a:p>
            <a:r>
              <a:rPr lang="ko-KR" altLang="en-US" dirty="0" smtClean="0"/>
              <a:t>글로벌위기</a:t>
            </a:r>
            <a:endParaRPr lang="ko-KR"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ko-KR" altLang="en-US" sz="3200" dirty="0"/>
              <a:t>스웨덴 모델 창시자</a:t>
            </a:r>
            <a:br>
              <a:rPr lang="ko-KR" altLang="en-US" sz="3200" dirty="0"/>
            </a:br>
            <a:r>
              <a:rPr lang="ko-KR" altLang="en-US" sz="3200" dirty="0" err="1"/>
              <a:t>루돌프</a:t>
            </a:r>
            <a:r>
              <a:rPr lang="ko-KR" altLang="en-US" sz="3200" dirty="0"/>
              <a:t> </a:t>
            </a:r>
            <a:r>
              <a:rPr lang="ko-KR" altLang="en-US" sz="3200" dirty="0" err="1"/>
              <a:t>마이드너</a:t>
            </a:r>
            <a:r>
              <a:rPr lang="en-US" altLang="ko-KR" sz="3200" dirty="0"/>
              <a:t>:</a:t>
            </a:r>
            <a:r>
              <a:rPr lang="ko-KR" altLang="en-US" sz="3200" dirty="0"/>
              <a:t>완전고용과 평등</a:t>
            </a:r>
          </a:p>
        </p:txBody>
      </p:sp>
      <p:pic>
        <p:nvPicPr>
          <p:cNvPr id="12291" name="Picture 3" descr="마이드너(독사진)"/>
          <p:cNvPicPr>
            <a:picLocks noGrp="1" noChangeAspect="1" noChangeArrowheads="1"/>
          </p:cNvPicPr>
          <p:nvPr>
            <p:ph type="tbl" idx="1"/>
          </p:nvPr>
        </p:nvPicPr>
        <p:blipFill>
          <a:blip r:embed="rId2" cstate="print"/>
          <a:stretch>
            <a:fillRect/>
          </a:stretch>
        </p:blipFill>
        <p:spPr>
          <a:xfrm>
            <a:off x="3245016" y="1869530"/>
            <a:ext cx="2653968" cy="3987302"/>
          </a:xfrm>
          <a:noFill/>
          <a:ln/>
        </p:spPr>
      </p:pic>
    </p:spTree>
    <p:extLst>
      <p:ext uri="{BB962C8B-B14F-4D97-AF65-F5344CB8AC3E}">
        <p14:creationId xmlns:p14="http://schemas.microsoft.com/office/powerpoint/2010/main" val="696191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258888" y="260350"/>
            <a:ext cx="7126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ko-KR" sz="2800" b="1"/>
              <a:t>    </a:t>
            </a:r>
            <a:r>
              <a:rPr lang="ko-KR" altLang="en-US" sz="2800" b="1"/>
              <a:t>스웨덴   렌</a:t>
            </a:r>
            <a:r>
              <a:rPr lang="en-US" altLang="ko-KR" sz="2800" b="1"/>
              <a:t>-</a:t>
            </a:r>
            <a:r>
              <a:rPr lang="ko-KR" altLang="en-US" sz="2800" b="1"/>
              <a:t>마이드너 모델</a:t>
            </a:r>
          </a:p>
        </p:txBody>
      </p:sp>
      <p:graphicFrame>
        <p:nvGraphicFramePr>
          <p:cNvPr id="67587" name="Group 3"/>
          <p:cNvGraphicFramePr>
            <a:graphicFrameLocks noGrp="1"/>
          </p:cNvGraphicFramePr>
          <p:nvPr/>
        </p:nvGraphicFramePr>
        <p:xfrm>
          <a:off x="250825" y="1052513"/>
          <a:ext cx="7772400" cy="4835526"/>
        </p:xfrm>
        <a:graphic>
          <a:graphicData uri="http://schemas.openxmlformats.org/drawingml/2006/table">
            <a:tbl>
              <a:tblPr/>
              <a:tblGrid>
                <a:gridCol w="2590800"/>
                <a:gridCol w="2590800"/>
                <a:gridCol w="2590800"/>
              </a:tblGrid>
              <a:tr h="822325">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3200" b="0" i="0" u="none" strike="noStrike" cap="none" normalizeH="0" baseline="0" smtClean="0">
                          <a:ln>
                            <a:noFill/>
                          </a:ln>
                          <a:solidFill>
                            <a:schemeClr val="tx1"/>
                          </a:solidFill>
                          <a:effectLst/>
                          <a:latin typeface="굴림" pitchFamily="50" charset="-127"/>
                          <a:ea typeface="굴림" pitchFamily="50" charset="-127"/>
                        </a:rPr>
                        <a:t/>
                      </a:r>
                      <a:br>
                        <a:rPr kumimoji="1" lang="en-US" altLang="ko-KR" sz="3200" b="0" i="0" u="none" strike="noStrike" cap="none" normalizeH="0" baseline="0" smtClean="0">
                          <a:ln>
                            <a:noFill/>
                          </a:ln>
                          <a:solidFill>
                            <a:schemeClr val="tx1"/>
                          </a:solidFill>
                          <a:effectLst/>
                          <a:latin typeface="굴림" pitchFamily="50" charset="-127"/>
                          <a:ea typeface="굴림" pitchFamily="50" charset="-127"/>
                        </a:rPr>
                      </a:br>
                      <a:r>
                        <a:rPr kumimoji="1" lang="en-US" altLang="ko-KR" sz="3200" b="0" i="0" u="none" strike="noStrike" cap="none" normalizeH="0" baseline="0" smtClean="0">
                          <a:ln>
                            <a:noFill/>
                          </a:ln>
                          <a:solidFill>
                            <a:schemeClr val="tx1"/>
                          </a:solidFill>
                          <a:effectLst/>
                          <a:latin typeface="굴림" pitchFamily="50" charset="-127"/>
                          <a:ea typeface="굴림" pitchFamily="50" charset="-127"/>
                        </a:rPr>
                        <a:t>             </a:t>
                      </a:r>
                      <a:r>
                        <a:rPr kumimoji="1" lang="ko-KR" altLang="en-US" sz="3200" b="1" i="0" u="none" strike="noStrike" cap="none" normalizeH="0" baseline="0" smtClean="0">
                          <a:ln>
                            <a:noFill/>
                          </a:ln>
                          <a:solidFill>
                            <a:schemeClr val="tx1"/>
                          </a:solidFill>
                          <a:effectLst/>
                          <a:latin typeface="굴림" pitchFamily="50" charset="-127"/>
                          <a:ea typeface="굴림" pitchFamily="50" charset="-127"/>
                        </a:rPr>
                        <a:t>목 표</a:t>
                      </a:r>
                      <a:r>
                        <a:rPr kumimoji="1" lang="ko-KR" altLang="en-US" sz="3200" b="0" i="0" u="none" strike="noStrike" cap="none" normalizeH="0" baseline="0" smtClean="0">
                          <a:ln>
                            <a:noFill/>
                          </a:ln>
                          <a:solidFill>
                            <a:schemeClr val="tx1"/>
                          </a:solidFill>
                          <a:effectLst/>
                          <a:latin typeface="굴림" pitchFamily="50" charset="-127"/>
                          <a:ea typeface="굴림" pitchFamily="50" charset="-127"/>
                        </a:rPr>
                        <a:t/>
                      </a:r>
                      <a:br>
                        <a:rPr kumimoji="1" lang="ko-KR" altLang="en-US" sz="3200" b="0" i="0" u="none" strike="noStrike" cap="none" normalizeH="0" baseline="0" smtClean="0">
                          <a:ln>
                            <a:noFill/>
                          </a:ln>
                          <a:solidFill>
                            <a:schemeClr val="tx1"/>
                          </a:solidFill>
                          <a:effectLst/>
                          <a:latin typeface="굴림" pitchFamily="50" charset="-127"/>
                          <a:ea typeface="굴림" pitchFamily="50" charset="-127"/>
                        </a:rPr>
                      </a:br>
                      <a:endParaRPr kumimoji="1" lang="ko-KR" altLang="en-US" sz="3200" b="0" i="0" u="none" strike="noStrike" cap="none" normalizeH="0" baseline="0" smtClean="0">
                        <a:ln>
                          <a:noFill/>
                        </a:ln>
                        <a:solidFill>
                          <a:schemeClr val="tx1"/>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3200" b="0" i="0" u="none" strike="noStrike" cap="none" normalizeH="0" baseline="0" smtClean="0">
                          <a:ln>
                            <a:noFill/>
                          </a:ln>
                          <a:solidFill>
                            <a:schemeClr val="tx1"/>
                          </a:solidFill>
                          <a:effectLst/>
                          <a:latin typeface="굴림" pitchFamily="50" charset="-127"/>
                          <a:ea typeface="굴림" pitchFamily="50" charset="-127"/>
                        </a:rPr>
                        <a:t>완전 고용</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3200" b="0" i="0" u="none" strike="noStrike" cap="none" normalizeH="0" baseline="0" smtClean="0">
                          <a:ln>
                            <a:noFill/>
                          </a:ln>
                          <a:solidFill>
                            <a:schemeClr val="tx1"/>
                          </a:solidFill>
                          <a:effectLst/>
                          <a:latin typeface="굴림" pitchFamily="50" charset="-127"/>
                          <a:ea typeface="굴림" pitchFamily="50" charset="-127"/>
                        </a:rPr>
                        <a:t>평등</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2274888">
                <a:tc vMerge="1">
                  <a:txBody>
                    <a:bodyPr/>
                    <a:lstStyle/>
                    <a:p>
                      <a:pPr latinLnBrk="1"/>
                      <a:endParaRPr lang="ko-KR" altLang="en-US"/>
                    </a:p>
                  </a:txBody>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3200" b="0" i="0" u="none" strike="noStrike" cap="none" normalizeH="0" baseline="0" smtClean="0">
                          <a:ln>
                            <a:noFill/>
                          </a:ln>
                          <a:solidFill>
                            <a:schemeClr val="tx1"/>
                          </a:solidFill>
                          <a:effectLst/>
                          <a:latin typeface="굴림" pitchFamily="50" charset="-127"/>
                          <a:ea typeface="굴림" pitchFamily="50" charset="-127"/>
                        </a:rPr>
                        <a:t>가격안정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3200" b="0" i="0" u="none" strike="noStrike" cap="none" normalizeH="0" baseline="0" smtClean="0">
                          <a:ln>
                            <a:noFill/>
                          </a:ln>
                          <a:solidFill>
                            <a:schemeClr val="tx1"/>
                          </a:solidFill>
                          <a:effectLst/>
                          <a:latin typeface="굴림" pitchFamily="50" charset="-127"/>
                          <a:ea typeface="굴림" pitchFamily="50" charset="-127"/>
                        </a:rPr>
                        <a:t>효율</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91440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사민당 정부</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경제정책</a:t>
                      </a:r>
                    </a:p>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적극적 </a:t>
                      </a:r>
                    </a:p>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노동시장정책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보편적 </a:t>
                      </a:r>
                    </a:p>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사회복지정책</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9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노동조합</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중앙교섭</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ko-KR" altLang="en-US" sz="1800" b="0" i="0" u="none" strike="noStrike" cap="none" normalizeH="0" baseline="0" smtClean="0">
                          <a:ln>
                            <a:noFill/>
                          </a:ln>
                          <a:solidFill>
                            <a:schemeClr val="tx1"/>
                          </a:solidFill>
                          <a:effectLst/>
                          <a:latin typeface="굴림" pitchFamily="50" charset="-127"/>
                          <a:ea typeface="굴림" pitchFamily="50" charset="-127"/>
                        </a:rPr>
                        <a:t>연대임금정책</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29" name="Text Box 27"/>
          <p:cNvSpPr txBox="1">
            <a:spLocks noChangeArrowheads="1"/>
          </p:cNvSpPr>
          <p:nvPr/>
        </p:nvSpPr>
        <p:spPr bwMode="auto">
          <a:xfrm>
            <a:off x="838200" y="3124200"/>
            <a:ext cx="1219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eaLnBrk="1" hangingPunct="1">
              <a:spcBef>
                <a:spcPct val="50000"/>
              </a:spcBef>
            </a:pPr>
            <a:r>
              <a:rPr lang="ko-KR" altLang="en-US" sz="2000" b="1"/>
              <a:t>행위자</a:t>
            </a:r>
          </a:p>
        </p:txBody>
      </p:sp>
    </p:spTree>
    <p:extLst>
      <p:ext uri="{BB962C8B-B14F-4D97-AF65-F5344CB8AC3E}">
        <p14:creationId xmlns:p14="http://schemas.microsoft.com/office/powerpoint/2010/main" val="2657544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endParaRPr lang="ko-KR" altLang="ko-KR" smtClean="0"/>
          </a:p>
        </p:txBody>
      </p:sp>
      <p:sp>
        <p:nvSpPr>
          <p:cNvPr id="22531" name="Rectangle 3"/>
          <p:cNvSpPr>
            <a:spLocks noGrp="1" noChangeArrowheads="1"/>
          </p:cNvSpPr>
          <p:nvPr>
            <p:ph type="body" idx="4294967295"/>
          </p:nvPr>
        </p:nvSpPr>
        <p:spPr/>
        <p:txBody>
          <a:bodyPr/>
          <a:lstStyle/>
          <a:p>
            <a:pPr eaLnBrk="1" hangingPunct="1"/>
            <a:endParaRPr lang="ko-KR" altLang="ko-KR" smtClean="0"/>
          </a:p>
        </p:txBody>
      </p:sp>
      <p:pic>
        <p:nvPicPr>
          <p:cNvPr id="22532" name="Picture 4" descr="Life cycl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2863"/>
            <a:ext cx="9144000" cy="694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494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sv-SE" altLang="ko-KR" b="1" smtClean="0"/>
              <a:t>Solidaristic wage policy</a:t>
            </a:r>
          </a:p>
        </p:txBody>
      </p:sp>
      <p:sp>
        <p:nvSpPr>
          <p:cNvPr id="23555" name="Rectangle 3"/>
          <p:cNvSpPr>
            <a:spLocks noGrp="1" noChangeArrowheads="1"/>
          </p:cNvSpPr>
          <p:nvPr>
            <p:ph type="body" idx="4294967295"/>
          </p:nvPr>
        </p:nvSpPr>
        <p:spPr/>
        <p:txBody>
          <a:bodyPr/>
          <a:lstStyle/>
          <a:p>
            <a:pPr eaLnBrk="1" hangingPunct="1"/>
            <a:endParaRPr lang="ko-KR" altLang="ko-KR" smtClean="0"/>
          </a:p>
        </p:txBody>
      </p:sp>
      <p:pic>
        <p:nvPicPr>
          <p:cNvPr id="23556" name="Picture 4" descr="Two models of wage polic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1484313"/>
            <a:ext cx="84963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5"/>
          <p:cNvSpPr txBox="1">
            <a:spLocks noChangeArrowheads="1"/>
          </p:cNvSpPr>
          <p:nvPr/>
        </p:nvSpPr>
        <p:spPr bwMode="auto">
          <a:xfrm>
            <a:off x="5003800" y="5084763"/>
            <a:ext cx="36798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굴림" charset="-127"/>
                <a:ea typeface="굴림" charset="-127"/>
              </a:defRPr>
            </a:lvl1pPr>
            <a:lvl2pPr marL="742950" indent="-285750" eaLnBrk="0" hangingPunct="0">
              <a:defRPr kumimoji="1">
                <a:solidFill>
                  <a:schemeClr val="tx1"/>
                </a:solidFill>
                <a:latin typeface="굴림" charset="-127"/>
                <a:ea typeface="굴림" charset="-127"/>
              </a:defRPr>
            </a:lvl2pPr>
            <a:lvl3pPr marL="1143000" indent="-228600" eaLnBrk="0" hangingPunct="0">
              <a:defRPr kumimoji="1">
                <a:solidFill>
                  <a:schemeClr val="tx1"/>
                </a:solidFill>
                <a:latin typeface="굴림" charset="-127"/>
                <a:ea typeface="굴림" charset="-127"/>
              </a:defRPr>
            </a:lvl3pPr>
            <a:lvl4pPr marL="1600200" indent="-228600" eaLnBrk="0" hangingPunct="0">
              <a:defRPr kumimoji="1">
                <a:solidFill>
                  <a:schemeClr val="tx1"/>
                </a:solidFill>
                <a:latin typeface="굴림" charset="-127"/>
                <a:ea typeface="굴림" charset="-127"/>
              </a:defRPr>
            </a:lvl4pPr>
            <a:lvl5pPr marL="2057400" indent="-228600" eaLnBrk="0" hangingPunct="0">
              <a:defRPr kumimoji="1">
                <a:solidFill>
                  <a:schemeClr val="tx1"/>
                </a:solidFill>
                <a:latin typeface="굴림" charset="-127"/>
                <a:ea typeface="굴림" charset="-127"/>
              </a:defRPr>
            </a:lvl5pPr>
            <a:lvl6pPr marL="2514600" indent="-228600" eaLnBrk="0" fontAlgn="base" hangingPunct="0">
              <a:spcBef>
                <a:spcPct val="0"/>
              </a:spcBef>
              <a:spcAft>
                <a:spcPct val="0"/>
              </a:spcAft>
              <a:defRPr kumimoji="1">
                <a:solidFill>
                  <a:schemeClr val="tx1"/>
                </a:solidFill>
                <a:latin typeface="굴림" charset="-127"/>
                <a:ea typeface="굴림" charset="-127"/>
              </a:defRPr>
            </a:lvl6pPr>
            <a:lvl7pPr marL="2971800" indent="-228600" eaLnBrk="0" fontAlgn="base" hangingPunct="0">
              <a:spcBef>
                <a:spcPct val="0"/>
              </a:spcBef>
              <a:spcAft>
                <a:spcPct val="0"/>
              </a:spcAft>
              <a:defRPr kumimoji="1">
                <a:solidFill>
                  <a:schemeClr val="tx1"/>
                </a:solidFill>
                <a:latin typeface="굴림" charset="-127"/>
                <a:ea typeface="굴림" charset="-127"/>
              </a:defRPr>
            </a:lvl7pPr>
            <a:lvl8pPr marL="3429000" indent="-228600" eaLnBrk="0" fontAlgn="base" hangingPunct="0">
              <a:spcBef>
                <a:spcPct val="0"/>
              </a:spcBef>
              <a:spcAft>
                <a:spcPct val="0"/>
              </a:spcAft>
              <a:defRPr kumimoji="1">
                <a:solidFill>
                  <a:schemeClr val="tx1"/>
                </a:solidFill>
                <a:latin typeface="굴림" charset="-127"/>
                <a:ea typeface="굴림" charset="-127"/>
              </a:defRPr>
            </a:lvl8pPr>
            <a:lvl9pPr marL="3886200" indent="-228600" eaLnBrk="0" fontAlgn="base" hangingPunct="0">
              <a:spcBef>
                <a:spcPct val="0"/>
              </a:spcBef>
              <a:spcAft>
                <a:spcPct val="0"/>
              </a:spcAft>
              <a:defRPr kumimoji="1">
                <a:solidFill>
                  <a:schemeClr val="tx1"/>
                </a:solidFill>
                <a:latin typeface="굴림" charset="-127"/>
                <a:ea typeface="굴림" charset="-127"/>
              </a:defRPr>
            </a:lvl9pPr>
          </a:lstStyle>
          <a:p>
            <a:pPr eaLnBrk="1" latinLnBrk="0" hangingPunct="1">
              <a:buFontTx/>
              <a:buChar char="•"/>
            </a:pPr>
            <a:r>
              <a:rPr kumimoji="0" lang="ko-KR" altLang="sv-SE">
                <a:latin typeface="Trebuchet MS" pitchFamily="34" charset="0"/>
              </a:rPr>
              <a:t> </a:t>
            </a:r>
            <a:r>
              <a:rPr kumimoji="0" lang="sv-SE" altLang="ko-KR">
                <a:latin typeface="Trebuchet MS" pitchFamily="34" charset="0"/>
              </a:rPr>
              <a:t>creates fair wage distribution</a:t>
            </a:r>
          </a:p>
          <a:p>
            <a:pPr eaLnBrk="1" latinLnBrk="0" hangingPunct="1">
              <a:buFontTx/>
              <a:buChar char="•"/>
            </a:pPr>
            <a:r>
              <a:rPr kumimoji="0" lang="sv-SE" altLang="ko-KR">
                <a:latin typeface="Trebuchet MS" pitchFamily="34" charset="0"/>
              </a:rPr>
              <a:t> creates industrial resturcturing</a:t>
            </a:r>
          </a:p>
          <a:p>
            <a:pPr eaLnBrk="1" latinLnBrk="0" hangingPunct="1">
              <a:buFontTx/>
              <a:buChar char="•"/>
            </a:pPr>
            <a:r>
              <a:rPr kumimoji="0" lang="sv-SE" altLang="ko-KR">
                <a:latin typeface="Trebuchet MS" pitchFamily="34" charset="0"/>
              </a:rPr>
              <a:t> creates a flexible labour market</a:t>
            </a:r>
          </a:p>
          <a:p>
            <a:pPr eaLnBrk="1" latinLnBrk="0" hangingPunct="1">
              <a:buFontTx/>
              <a:buChar char="•"/>
            </a:pPr>
            <a:endParaRPr kumimoji="0" lang="ko-KR" altLang="sv-SE">
              <a:latin typeface="Trebuchet MS" pitchFamily="34" charset="0"/>
            </a:endParaRPr>
          </a:p>
        </p:txBody>
      </p:sp>
    </p:spTree>
    <p:extLst>
      <p:ext uri="{BB962C8B-B14F-4D97-AF65-F5344CB8AC3E}">
        <p14:creationId xmlns:p14="http://schemas.microsoft.com/office/powerpoint/2010/main" val="1511553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제목 1"/>
          <p:cNvSpPr>
            <a:spLocks noGrp="1"/>
          </p:cNvSpPr>
          <p:nvPr>
            <p:ph type="title" idx="4294967295"/>
          </p:nvPr>
        </p:nvSpPr>
        <p:spPr>
          <a:xfrm>
            <a:off x="395288" y="0"/>
            <a:ext cx="8229600" cy="1143000"/>
          </a:xfrm>
        </p:spPr>
        <p:txBody>
          <a:bodyPr lIns="0" rIns="0" bIns="0" anchor="b"/>
          <a:lstStyle/>
          <a:p>
            <a:pPr eaLnBrk="1" hangingPunct="1"/>
            <a:r>
              <a:rPr lang="en-US" altLang="ko-KR" sz="3500" smtClean="0"/>
              <a:t>Nordic Model-</a:t>
            </a:r>
            <a:r>
              <a:rPr lang="ko-KR" altLang="en-US" sz="3500" smtClean="0"/>
              <a:t>노르웨이 </a:t>
            </a:r>
          </a:p>
        </p:txBody>
      </p:sp>
      <p:sp>
        <p:nvSpPr>
          <p:cNvPr id="27651" name="내용 개체 틀 2"/>
          <p:cNvSpPr>
            <a:spLocks noGrp="1"/>
          </p:cNvSpPr>
          <p:nvPr>
            <p:ph idx="4294967295"/>
          </p:nvPr>
        </p:nvSpPr>
        <p:spPr>
          <a:xfrm>
            <a:off x="395288" y="1196975"/>
            <a:ext cx="8229600" cy="4389438"/>
          </a:xfrm>
        </p:spPr>
        <p:txBody>
          <a:bodyPr/>
          <a:lstStyle/>
          <a:p>
            <a:pPr marL="273050" indent="-273050" eaLnBrk="1" hangingPunct="1">
              <a:lnSpc>
                <a:spcPct val="80000"/>
              </a:lnSpc>
            </a:pPr>
            <a:r>
              <a:rPr lang="ko-KR" altLang="en-US" sz="1900" smtClean="0"/>
              <a:t>인구 </a:t>
            </a:r>
            <a:r>
              <a:rPr lang="en-US" altLang="ko-KR" sz="1900" smtClean="0"/>
              <a:t>490</a:t>
            </a:r>
            <a:r>
              <a:rPr lang="ko-KR" altLang="en-US" sz="1900" smtClean="0"/>
              <a:t>만명 </a:t>
            </a:r>
            <a:r>
              <a:rPr lang="en-US" altLang="ko-KR" sz="1900" smtClean="0"/>
              <a:t>1905</a:t>
            </a:r>
            <a:r>
              <a:rPr lang="ko-KR" altLang="en-US" sz="1900" smtClean="0"/>
              <a:t>년 스웨덴으로부터 독립</a:t>
            </a:r>
          </a:p>
          <a:p>
            <a:pPr marL="273050" indent="-273050" eaLnBrk="1" hangingPunct="1">
              <a:lnSpc>
                <a:spcPct val="80000"/>
              </a:lnSpc>
            </a:pPr>
            <a:r>
              <a:rPr lang="en-US" altLang="ko-KR" sz="1900" smtClean="0"/>
              <a:t>1945</a:t>
            </a:r>
            <a:r>
              <a:rPr lang="ko-KR" altLang="en-US" sz="1900" smtClean="0"/>
              <a:t>년</a:t>
            </a:r>
            <a:r>
              <a:rPr lang="en-US" altLang="ko-KR" sz="1900" smtClean="0"/>
              <a:t>-1962</a:t>
            </a:r>
            <a:r>
              <a:rPr lang="ko-KR" altLang="en-US" sz="1900" smtClean="0"/>
              <a:t>년 노동당집권후 케인즈경제정책</a:t>
            </a:r>
            <a:r>
              <a:rPr lang="en-US" altLang="ko-KR" sz="1900" smtClean="0"/>
              <a:t>, </a:t>
            </a:r>
            <a:r>
              <a:rPr lang="ko-KR" altLang="en-US" sz="1900" smtClean="0"/>
              <a:t>노사협력</a:t>
            </a:r>
            <a:r>
              <a:rPr lang="en-US" altLang="ko-KR" sz="1900" smtClean="0"/>
              <a:t>, </a:t>
            </a:r>
            <a:r>
              <a:rPr lang="ko-KR" altLang="en-US" sz="1900" smtClean="0"/>
              <a:t>산업에 금융지원정책</a:t>
            </a:r>
          </a:p>
          <a:p>
            <a:pPr marL="273050" indent="-273050" eaLnBrk="1" hangingPunct="1">
              <a:lnSpc>
                <a:spcPct val="80000"/>
              </a:lnSpc>
            </a:pPr>
            <a:r>
              <a:rPr lang="en-US" altLang="ko-KR" sz="1900" smtClean="0"/>
              <a:t>1960</a:t>
            </a:r>
            <a:r>
              <a:rPr lang="ko-KR" altLang="en-US" sz="1900" smtClean="0"/>
              <a:t>년 원유개발시작하여 </a:t>
            </a:r>
            <a:r>
              <a:rPr lang="en-US" altLang="ko-KR" sz="1900" smtClean="0"/>
              <a:t>StaOil</a:t>
            </a:r>
            <a:r>
              <a:rPr lang="ko-KR" altLang="en-US" sz="1900" smtClean="0"/>
              <a:t>사 설립하여 </a:t>
            </a:r>
            <a:r>
              <a:rPr lang="en-US" altLang="ko-KR" sz="1900" smtClean="0"/>
              <a:t>1980</a:t>
            </a:r>
            <a:r>
              <a:rPr lang="ko-KR" altLang="en-US" sz="1900" smtClean="0"/>
              <a:t>년 생산시작</a:t>
            </a:r>
          </a:p>
          <a:p>
            <a:pPr marL="273050" indent="-273050" eaLnBrk="1" hangingPunct="1">
              <a:lnSpc>
                <a:spcPct val="80000"/>
              </a:lnSpc>
            </a:pPr>
            <a:r>
              <a:rPr lang="ko-KR" altLang="en-US" sz="1900" smtClean="0"/>
              <a:t>주요 기간산업</a:t>
            </a:r>
            <a:r>
              <a:rPr lang="en-US" altLang="ko-KR" sz="1900" smtClean="0"/>
              <a:t>(TeleNor, StatOil)</a:t>
            </a:r>
            <a:r>
              <a:rPr lang="ko-KR" altLang="en-US" sz="1900" smtClean="0"/>
              <a:t>등 국영기업이고 오슬로 증권거래서 총액의 </a:t>
            </a:r>
            <a:r>
              <a:rPr lang="en-US" altLang="ko-KR" sz="1900" smtClean="0"/>
              <a:t>30%</a:t>
            </a:r>
            <a:r>
              <a:rPr lang="ko-KR" altLang="en-US" sz="1900" smtClean="0"/>
              <a:t>정도가 정부소유</a:t>
            </a:r>
          </a:p>
          <a:p>
            <a:pPr marL="273050" indent="-273050" eaLnBrk="1" hangingPunct="1">
              <a:lnSpc>
                <a:spcPct val="80000"/>
              </a:lnSpc>
            </a:pPr>
            <a:r>
              <a:rPr lang="ko-KR" altLang="en-US" sz="1900" smtClean="0"/>
              <a:t>연기금이 </a:t>
            </a:r>
            <a:r>
              <a:rPr lang="en-US" altLang="ko-KR" sz="1900" smtClean="0"/>
              <a:t>US$5605</a:t>
            </a:r>
            <a:r>
              <a:rPr lang="ko-KR" altLang="en-US" sz="1900" smtClean="0"/>
              <a:t>억 유럽 최대규모이고 </a:t>
            </a:r>
            <a:r>
              <a:rPr lang="en-US" altLang="ko-KR" sz="1900" smtClean="0"/>
              <a:t>2017</a:t>
            </a:r>
            <a:r>
              <a:rPr lang="ko-KR" altLang="en-US" sz="1900" smtClean="0"/>
              <a:t>년에 </a:t>
            </a:r>
            <a:r>
              <a:rPr lang="en-US" altLang="ko-KR" sz="1900" smtClean="0"/>
              <a:t>USE800-900</a:t>
            </a:r>
            <a:r>
              <a:rPr lang="ko-KR" altLang="en-US" sz="1900" smtClean="0"/>
              <a:t>으로 예상</a:t>
            </a:r>
          </a:p>
          <a:p>
            <a:pPr marL="273050" indent="-273050" eaLnBrk="1" hangingPunct="1">
              <a:lnSpc>
                <a:spcPct val="80000"/>
              </a:lnSpc>
            </a:pPr>
            <a:r>
              <a:rPr lang="en-US" altLang="ko-KR" sz="1900" smtClean="0"/>
              <a:t>EU</a:t>
            </a:r>
            <a:r>
              <a:rPr lang="ko-KR" altLang="en-US" sz="1900" smtClean="0"/>
              <a:t>에 가입하지 않음</a:t>
            </a:r>
          </a:p>
          <a:p>
            <a:pPr marL="273050" indent="-273050" eaLnBrk="1" hangingPunct="1">
              <a:lnSpc>
                <a:spcPct val="80000"/>
              </a:lnSpc>
            </a:pPr>
            <a:r>
              <a:rPr lang="ko-KR" altLang="en-US" sz="1900" smtClean="0"/>
              <a:t>노르웨이 모델은 기본정신은   협의</a:t>
            </a:r>
            <a:r>
              <a:rPr lang="en-US" altLang="ko-KR" sz="1900" smtClean="0"/>
              <a:t>(Consultation), </a:t>
            </a:r>
            <a:r>
              <a:rPr lang="ko-KR" altLang="en-US" sz="1900" smtClean="0"/>
              <a:t>민주주의</a:t>
            </a:r>
            <a:r>
              <a:rPr lang="en-US" altLang="ko-KR" sz="1900" smtClean="0"/>
              <a:t>(Democracy), </a:t>
            </a:r>
            <a:r>
              <a:rPr lang="ko-KR" altLang="en-US" sz="1900" smtClean="0"/>
              <a:t>합의</a:t>
            </a:r>
            <a:r>
              <a:rPr lang="en-US" altLang="ko-KR" sz="1900" smtClean="0"/>
              <a:t>(Consensus), </a:t>
            </a:r>
            <a:r>
              <a:rPr lang="ko-KR" altLang="en-US" sz="1900" smtClean="0"/>
              <a:t>노동조합의  경영참여</a:t>
            </a:r>
          </a:p>
          <a:p>
            <a:pPr marL="273050" indent="-273050" eaLnBrk="1" hangingPunct="1">
              <a:lnSpc>
                <a:spcPct val="80000"/>
              </a:lnSpc>
            </a:pPr>
            <a:r>
              <a:rPr lang="en-US" altLang="ko-KR" sz="1900" smtClean="0"/>
              <a:t>LO</a:t>
            </a:r>
            <a:r>
              <a:rPr lang="ko-KR" altLang="en-US" sz="1900" smtClean="0"/>
              <a:t>와 노동당의 협력하에 보편적 복지정책과 광범위한 공공부문고용</a:t>
            </a:r>
          </a:p>
          <a:p>
            <a:pPr marL="273050" indent="-273050" eaLnBrk="1" hangingPunct="1">
              <a:lnSpc>
                <a:spcPct val="80000"/>
              </a:lnSpc>
            </a:pPr>
            <a:r>
              <a:rPr lang="ko-KR" altLang="en-US" sz="1900" smtClean="0"/>
              <a:t>강력한 중앙교섭하에 지역</a:t>
            </a:r>
            <a:r>
              <a:rPr lang="en-US" altLang="ko-KR" sz="1900" smtClean="0"/>
              <a:t>,</a:t>
            </a:r>
            <a:r>
              <a:rPr lang="ko-KR" altLang="en-US" sz="1900" smtClean="0"/>
              <a:t>기업단위의 노사정구도 체제</a:t>
            </a:r>
          </a:p>
          <a:p>
            <a:pPr marL="914400" lvl="2" indent="-246063" eaLnBrk="1" hangingPunct="1">
              <a:lnSpc>
                <a:spcPct val="80000"/>
              </a:lnSpc>
            </a:pPr>
            <a:endParaRPr lang="ko-KR" altLang="en-US" sz="2000" smtClean="0">
              <a:solidFill>
                <a:srgbClr val="002060"/>
              </a:solidFill>
            </a:endParaRPr>
          </a:p>
          <a:p>
            <a:pPr marL="273050" indent="-273050" eaLnBrk="1" hangingPunct="1">
              <a:lnSpc>
                <a:spcPct val="80000"/>
              </a:lnSpc>
            </a:pPr>
            <a:endParaRPr lang="en-US" altLang="ko-KR" sz="1900" smtClean="0"/>
          </a:p>
        </p:txBody>
      </p:sp>
    </p:spTree>
    <p:extLst>
      <p:ext uri="{BB962C8B-B14F-4D97-AF65-F5344CB8AC3E}">
        <p14:creationId xmlns:p14="http://schemas.microsoft.com/office/powerpoint/2010/main" val="8360930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제목 1"/>
          <p:cNvSpPr>
            <a:spLocks noGrp="1"/>
          </p:cNvSpPr>
          <p:nvPr>
            <p:ph type="title" idx="4294967295"/>
          </p:nvPr>
        </p:nvSpPr>
        <p:spPr>
          <a:xfrm>
            <a:off x="539750" y="0"/>
            <a:ext cx="8229600" cy="1143000"/>
          </a:xfrm>
        </p:spPr>
        <p:txBody>
          <a:bodyPr lIns="0" rIns="0" bIns="0" anchor="b"/>
          <a:lstStyle/>
          <a:p>
            <a:pPr eaLnBrk="1" hangingPunct="1"/>
            <a:r>
              <a:rPr lang="en-US" altLang="ko-KR" sz="3100" smtClean="0"/>
              <a:t>Nordic Model -</a:t>
            </a:r>
            <a:r>
              <a:rPr lang="ko-KR" altLang="en-US" sz="3100" smtClean="0"/>
              <a:t>핀란드</a:t>
            </a:r>
          </a:p>
        </p:txBody>
      </p:sp>
      <p:sp>
        <p:nvSpPr>
          <p:cNvPr id="26627" name="내용 개체 틀 2"/>
          <p:cNvSpPr>
            <a:spLocks noGrp="1"/>
          </p:cNvSpPr>
          <p:nvPr>
            <p:ph idx="4294967295"/>
          </p:nvPr>
        </p:nvSpPr>
        <p:spPr>
          <a:xfrm>
            <a:off x="539750" y="1412875"/>
            <a:ext cx="8229600" cy="5184775"/>
          </a:xfrm>
        </p:spPr>
        <p:txBody>
          <a:bodyPr/>
          <a:lstStyle/>
          <a:p>
            <a:pPr marL="273050" indent="-273050" eaLnBrk="1" hangingPunct="1">
              <a:lnSpc>
                <a:spcPct val="80000"/>
              </a:lnSpc>
            </a:pPr>
            <a:r>
              <a:rPr lang="ko-KR" altLang="en-US" sz="1800" dirty="0" smtClean="0"/>
              <a:t>인구 </a:t>
            </a:r>
            <a:r>
              <a:rPr lang="en-US" altLang="ko-KR" sz="1800" dirty="0" smtClean="0"/>
              <a:t>510</a:t>
            </a:r>
            <a:r>
              <a:rPr lang="ko-KR" altLang="en-US" sz="1800" dirty="0" smtClean="0"/>
              <a:t>만명</a:t>
            </a:r>
            <a:br>
              <a:rPr lang="ko-KR" altLang="en-US" sz="1800" dirty="0" smtClean="0"/>
            </a:br>
            <a:r>
              <a:rPr lang="en-US" altLang="ko-KR" sz="1800" dirty="0" smtClean="0"/>
              <a:t>,,12</a:t>
            </a:r>
            <a:r>
              <a:rPr lang="ko-KR" altLang="en-US" sz="1800" dirty="0" smtClean="0"/>
              <a:t>세기부터 </a:t>
            </a:r>
            <a:r>
              <a:rPr lang="en-US" altLang="ko-KR" sz="1800" dirty="0" smtClean="0"/>
              <a:t>1809</a:t>
            </a:r>
            <a:r>
              <a:rPr lang="ko-KR" altLang="en-US" sz="1800" dirty="0" smtClean="0"/>
              <a:t>년까지 스웨덴 지배받고  이후 러시아의  자치</a:t>
            </a:r>
            <a:r>
              <a:rPr lang="en-US" altLang="ko-KR" sz="1800" dirty="0" smtClean="0"/>
              <a:t>Grand Duchy</a:t>
            </a:r>
            <a:r>
              <a:rPr lang="ko-KR" altLang="en-US" sz="1800" dirty="0" smtClean="0"/>
              <a:t>국으로 있다가 </a:t>
            </a:r>
            <a:r>
              <a:rPr lang="en-US" altLang="ko-KR" sz="1800" dirty="0" smtClean="0"/>
              <a:t>1917</a:t>
            </a:r>
            <a:r>
              <a:rPr lang="ko-KR" altLang="en-US" sz="1800" dirty="0" smtClean="0"/>
              <a:t>년 러시아혁명을 계기로 독립</a:t>
            </a:r>
          </a:p>
          <a:p>
            <a:pPr marL="273050" indent="-273050" eaLnBrk="1" hangingPunct="1">
              <a:lnSpc>
                <a:spcPct val="80000"/>
              </a:lnSpc>
            </a:pPr>
            <a:r>
              <a:rPr lang="en-US" altLang="ko-KR" sz="1800" dirty="0" smtClean="0"/>
              <a:t>1906</a:t>
            </a:r>
            <a:r>
              <a:rPr lang="ko-KR" altLang="en-US" sz="1800" dirty="0" smtClean="0"/>
              <a:t>년 남녀 투표권부여 </a:t>
            </a:r>
            <a:r>
              <a:rPr lang="en-US" altLang="ko-KR" sz="1800" dirty="0" smtClean="0"/>
              <a:t>/ 1918</a:t>
            </a:r>
            <a:r>
              <a:rPr lang="ko-KR" altLang="en-US" sz="1800" dirty="0" smtClean="0"/>
              <a:t>년  내전으로  정치적 사회적 대립이 심화</a:t>
            </a:r>
          </a:p>
          <a:p>
            <a:pPr marL="273050" indent="-273050" eaLnBrk="1" hangingPunct="1">
              <a:lnSpc>
                <a:spcPct val="80000"/>
              </a:lnSpc>
            </a:pPr>
            <a:r>
              <a:rPr lang="en-US" altLang="ko-KR" sz="1800" dirty="0" smtClean="0"/>
              <a:t>1939-40 </a:t>
            </a:r>
            <a:r>
              <a:rPr lang="ko-KR" altLang="en-US" sz="1800" dirty="0" smtClean="0"/>
              <a:t>러시아 의 핀란드침공으로 겨울전쟁을 겪은 후  첨예하게 대립해오던               노사관계도 다소 완화되었으나   전쟁 배상금등 경제적 고통이 심화</a:t>
            </a:r>
            <a:br>
              <a:rPr lang="ko-KR" altLang="en-US" sz="1800" dirty="0" smtClean="0"/>
            </a:br>
            <a:endParaRPr lang="ko-KR" altLang="en-US" sz="1800" dirty="0" smtClean="0"/>
          </a:p>
          <a:p>
            <a:pPr marL="273050" indent="-273050" eaLnBrk="1" hangingPunct="1">
              <a:lnSpc>
                <a:spcPct val="80000"/>
              </a:lnSpc>
            </a:pPr>
            <a:r>
              <a:rPr lang="en-US" altLang="ko-KR" sz="1800" dirty="0" smtClean="0"/>
              <a:t>1952</a:t>
            </a:r>
            <a:r>
              <a:rPr lang="ko-KR" altLang="en-US" sz="1800" dirty="0" smtClean="0"/>
              <a:t>년 헬싱키 하계 올림픽 개최후 국제무역이 증가</a:t>
            </a:r>
          </a:p>
          <a:p>
            <a:pPr marL="273050" indent="-273050" eaLnBrk="1" hangingPunct="1">
              <a:lnSpc>
                <a:spcPct val="80000"/>
              </a:lnSpc>
            </a:pPr>
            <a:r>
              <a:rPr lang="en-US" altLang="ko-KR" sz="1800" dirty="0" smtClean="0"/>
              <a:t>1960</a:t>
            </a:r>
            <a:r>
              <a:rPr lang="ko-KR" altLang="en-US" sz="1800" dirty="0" smtClean="0"/>
              <a:t>년대말부터 국가의 경제위기에 대해 노사간 공감대 형성하여 </a:t>
            </a:r>
            <a:r>
              <a:rPr lang="en-US" altLang="ko-KR" sz="1800" dirty="0" smtClean="0"/>
              <a:t>income policy</a:t>
            </a:r>
            <a:r>
              <a:rPr lang="ko-KR" altLang="en-US" sz="1800" dirty="0" smtClean="0"/>
              <a:t>협약을 맺고 전국단위의 임금인상율을 정하고 단체협약기간 평화유지 의무를 준수</a:t>
            </a:r>
            <a:r>
              <a:rPr lang="en-US" altLang="ko-KR" sz="1800" dirty="0" smtClean="0"/>
              <a:t>.  </a:t>
            </a:r>
            <a:r>
              <a:rPr lang="ko-KR" altLang="en-US" sz="1800" dirty="0" smtClean="0"/>
              <a:t>정부는 연금</a:t>
            </a:r>
            <a:r>
              <a:rPr lang="en-US" altLang="ko-KR" sz="1800" dirty="0" smtClean="0"/>
              <a:t>, </a:t>
            </a:r>
            <a:r>
              <a:rPr lang="ko-KR" altLang="en-US" sz="1800" dirty="0" smtClean="0"/>
              <a:t>실업보험</a:t>
            </a:r>
            <a:r>
              <a:rPr lang="en-US" altLang="ko-KR" sz="1800" dirty="0" smtClean="0"/>
              <a:t>, </a:t>
            </a:r>
            <a:r>
              <a:rPr lang="ko-KR" altLang="en-US" sz="1800" dirty="0" smtClean="0"/>
              <a:t>의료등 사회복지관련 정책적 지원</a:t>
            </a:r>
          </a:p>
          <a:p>
            <a:pPr marL="273050" indent="-273050" eaLnBrk="1" hangingPunct="1">
              <a:lnSpc>
                <a:spcPct val="80000"/>
              </a:lnSpc>
            </a:pPr>
            <a:r>
              <a:rPr lang="en-US" altLang="ko-KR" sz="1800" dirty="0" smtClean="0"/>
              <a:t>1980</a:t>
            </a:r>
            <a:r>
              <a:rPr lang="ko-KR" altLang="en-US" sz="1800" dirty="0" smtClean="0"/>
              <a:t>년와 </a:t>
            </a:r>
            <a:r>
              <a:rPr lang="en-US" altLang="ko-KR" sz="1800" dirty="0" smtClean="0"/>
              <a:t>90</a:t>
            </a:r>
            <a:r>
              <a:rPr lang="ko-KR" altLang="en-US" sz="1800" dirty="0" smtClean="0"/>
              <a:t>년대 신자유주의 정책을 도입하고  </a:t>
            </a:r>
            <a:r>
              <a:rPr lang="en-US" altLang="ko-KR" sz="1800" dirty="0" smtClean="0"/>
              <a:t>Markka</a:t>
            </a:r>
            <a:r>
              <a:rPr lang="ko-KR" altLang="en-US" sz="1800" dirty="0" smtClean="0"/>
              <a:t>화 평가절하</a:t>
            </a:r>
            <a:r>
              <a:rPr lang="en-US" altLang="ko-KR" sz="1800" dirty="0" smtClean="0"/>
              <a:t>, </a:t>
            </a:r>
            <a:r>
              <a:rPr lang="ko-KR" altLang="en-US" sz="1800" dirty="0" smtClean="0"/>
              <a:t>부동산 가격급락등 경제위기</a:t>
            </a:r>
            <a:br>
              <a:rPr lang="ko-KR" altLang="en-US" sz="1800" dirty="0" smtClean="0"/>
            </a:br>
            <a:endParaRPr lang="ko-KR" altLang="en-US" sz="1800" dirty="0" smtClean="0"/>
          </a:p>
          <a:p>
            <a:pPr marL="273050" indent="-273050" eaLnBrk="1" hangingPunct="1">
              <a:lnSpc>
                <a:spcPct val="80000"/>
              </a:lnSpc>
            </a:pPr>
            <a:r>
              <a:rPr lang="en-US" altLang="ko-KR" sz="1800" dirty="0" smtClean="0"/>
              <a:t>1995</a:t>
            </a:r>
            <a:r>
              <a:rPr lang="ko-KR" altLang="en-US" sz="1800" dirty="0" smtClean="0"/>
              <a:t>년 </a:t>
            </a:r>
            <a:r>
              <a:rPr lang="en-US" altLang="ko-KR" sz="1800" dirty="0" smtClean="0"/>
              <a:t>EU</a:t>
            </a:r>
            <a:r>
              <a:rPr lang="ko-KR" altLang="en-US" sz="1800" dirty="0" smtClean="0"/>
              <a:t>에 가입하고 </a:t>
            </a:r>
            <a:r>
              <a:rPr lang="en-US" altLang="ko-KR" sz="1800" dirty="0" smtClean="0"/>
              <a:t>2002</a:t>
            </a:r>
            <a:r>
              <a:rPr lang="ko-KR" altLang="en-US" sz="1800" dirty="0" smtClean="0"/>
              <a:t>년 </a:t>
            </a:r>
            <a:r>
              <a:rPr lang="en-US" altLang="ko-KR" sz="1800" dirty="0" smtClean="0"/>
              <a:t>EURO</a:t>
            </a:r>
            <a:r>
              <a:rPr lang="ko-KR" altLang="en-US" sz="1800" dirty="0" smtClean="0"/>
              <a:t>에 가입</a:t>
            </a:r>
          </a:p>
          <a:p>
            <a:pPr marL="273050" indent="-273050" eaLnBrk="1" hangingPunct="1">
              <a:lnSpc>
                <a:spcPct val="80000"/>
              </a:lnSpc>
            </a:pPr>
            <a:r>
              <a:rPr lang="ko-KR" altLang="en-US" sz="1800" dirty="0" smtClean="0"/>
              <a:t>스웨덴과 달리 사민당이 강력하지 못해서 중도당</a:t>
            </a:r>
            <a:r>
              <a:rPr lang="en-US" altLang="ko-KR" sz="1800" dirty="0" smtClean="0"/>
              <a:t>, </a:t>
            </a:r>
            <a:r>
              <a:rPr lang="ko-KR" altLang="en-US" sz="1800" dirty="0" smtClean="0"/>
              <a:t>사민당</a:t>
            </a:r>
            <a:r>
              <a:rPr lang="en-US" altLang="ko-KR" sz="1800" dirty="0" smtClean="0"/>
              <a:t>, </a:t>
            </a:r>
            <a:r>
              <a:rPr lang="ko-KR" altLang="en-US" sz="1800" dirty="0" smtClean="0"/>
              <a:t>기민당등과 연합정권</a:t>
            </a:r>
            <a:r>
              <a:rPr lang="en-US" altLang="ko-KR" sz="1800" dirty="0" smtClean="0"/>
              <a:t>. 2011</a:t>
            </a:r>
            <a:r>
              <a:rPr lang="ko-KR" altLang="en-US" sz="1800" dirty="0" smtClean="0"/>
              <a:t>년 </a:t>
            </a:r>
            <a:r>
              <a:rPr lang="en-US" altLang="ko-KR" sz="1800" dirty="0" smtClean="0"/>
              <a:t>4</a:t>
            </a:r>
            <a:r>
              <a:rPr lang="ko-KR" altLang="en-US" sz="1800" dirty="0" smtClean="0"/>
              <a:t>월선거에 </a:t>
            </a:r>
            <a:r>
              <a:rPr lang="en-US" altLang="ko-KR" sz="1800" dirty="0" smtClean="0"/>
              <a:t>True Finn</a:t>
            </a:r>
            <a:r>
              <a:rPr lang="ko-KR" altLang="en-US" sz="1800" dirty="0" smtClean="0"/>
              <a:t>정당이 약진하여 제</a:t>
            </a:r>
            <a:r>
              <a:rPr lang="en-US" altLang="ko-KR" sz="1800" dirty="0" smtClean="0"/>
              <a:t>3</a:t>
            </a:r>
            <a:r>
              <a:rPr lang="ko-KR" altLang="en-US" sz="1800" dirty="0" smtClean="0"/>
              <a:t>당으로 발전하였으나  </a:t>
            </a:r>
            <a:br>
              <a:rPr lang="ko-KR" altLang="en-US" sz="1800" dirty="0" smtClean="0"/>
            </a:br>
            <a:r>
              <a:rPr lang="ko-KR" altLang="en-US" sz="1800" dirty="0" smtClean="0"/>
              <a:t>그리스  구제금융등 </a:t>
            </a:r>
            <a:r>
              <a:rPr lang="en-US" altLang="ko-KR" sz="1800" dirty="0" smtClean="0"/>
              <a:t>EU</a:t>
            </a:r>
            <a:r>
              <a:rPr lang="ko-KR" altLang="en-US" sz="1800" dirty="0" smtClean="0"/>
              <a:t>정책에 대한 차이 등으로 연립정권에 참여하지 않음</a:t>
            </a:r>
          </a:p>
          <a:p>
            <a:pPr marL="273050" indent="-273050" eaLnBrk="1" hangingPunct="1">
              <a:lnSpc>
                <a:spcPct val="80000"/>
              </a:lnSpc>
            </a:pPr>
            <a:r>
              <a:rPr lang="ko-KR" altLang="en-US" sz="1800" dirty="0" smtClean="0"/>
              <a:t>투명하고 평등권을 존중하고 자유무역정책 선호</a:t>
            </a:r>
          </a:p>
          <a:p>
            <a:pPr marL="273050" indent="-273050" eaLnBrk="1" hangingPunct="1">
              <a:lnSpc>
                <a:spcPct val="80000"/>
              </a:lnSpc>
            </a:pPr>
            <a:endParaRPr lang="ko-KR" altLang="en-US" sz="1800" dirty="0" smtClean="0"/>
          </a:p>
          <a:p>
            <a:pPr marL="273050" indent="-273050" eaLnBrk="1" hangingPunct="1">
              <a:lnSpc>
                <a:spcPct val="80000"/>
              </a:lnSpc>
              <a:buFont typeface="Wingdings 2" pitchFamily="18" charset="2"/>
              <a:buNone/>
            </a:pPr>
            <a:endParaRPr lang="en-US" altLang="ko-KR" sz="1500" dirty="0" smtClean="0"/>
          </a:p>
        </p:txBody>
      </p:sp>
    </p:spTree>
    <p:extLst>
      <p:ext uri="{BB962C8B-B14F-4D97-AF65-F5344CB8AC3E}">
        <p14:creationId xmlns:p14="http://schemas.microsoft.com/office/powerpoint/2010/main" val="3541196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제목 1"/>
          <p:cNvSpPr>
            <a:spLocks noGrp="1"/>
          </p:cNvSpPr>
          <p:nvPr>
            <p:ph type="title"/>
          </p:nvPr>
        </p:nvSpPr>
        <p:spPr/>
        <p:txBody>
          <a:bodyPr/>
          <a:lstStyle/>
          <a:p>
            <a:pPr eaLnBrk="1" hangingPunct="1"/>
            <a:r>
              <a:rPr lang="en-US" altLang="ko-KR" smtClean="0"/>
              <a:t>OECD </a:t>
            </a:r>
            <a:r>
              <a:rPr lang="ko-KR" altLang="en-US" smtClean="0"/>
              <a:t>국가 사회지출비교</a:t>
            </a:r>
          </a:p>
        </p:txBody>
      </p:sp>
      <p:pic>
        <p:nvPicPr>
          <p:cNvPr id="29699" name="Picture 2" descr="C:\Documents and Settings\user00\My Documents\My Pictures\OECD 사회복지지출.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619250" y="1844675"/>
            <a:ext cx="5718175" cy="3708400"/>
          </a:xfrm>
          <a:noFill/>
        </p:spPr>
      </p:pic>
    </p:spTree>
    <p:extLst>
      <p:ext uri="{BB962C8B-B14F-4D97-AF65-F5344CB8AC3E}">
        <p14:creationId xmlns:p14="http://schemas.microsoft.com/office/powerpoint/2010/main" val="2756935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제목 1"/>
          <p:cNvSpPr>
            <a:spLocks noGrp="1"/>
          </p:cNvSpPr>
          <p:nvPr>
            <p:ph type="title"/>
          </p:nvPr>
        </p:nvSpPr>
        <p:spPr/>
        <p:txBody>
          <a:bodyPr/>
          <a:lstStyle/>
          <a:p>
            <a:pPr eaLnBrk="1" hangingPunct="1"/>
            <a:r>
              <a:rPr lang="ko-KR" altLang="en-US" smtClean="0"/>
              <a:t>우리나라 노인인구비율</a:t>
            </a:r>
          </a:p>
        </p:txBody>
      </p:sp>
      <p:pic>
        <p:nvPicPr>
          <p:cNvPr id="30723" name="Picture 2" descr="C:\Documents and Settings\user00\My Documents\My Pictures\고령화사회.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339975" y="1557338"/>
            <a:ext cx="4970463" cy="4535487"/>
          </a:xfrm>
          <a:noFill/>
        </p:spPr>
      </p:pic>
    </p:spTree>
    <p:extLst>
      <p:ext uri="{BB962C8B-B14F-4D97-AF65-F5344CB8AC3E}">
        <p14:creationId xmlns:p14="http://schemas.microsoft.com/office/powerpoint/2010/main" val="3966545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제목 1"/>
          <p:cNvSpPr>
            <a:spLocks noGrp="1"/>
          </p:cNvSpPr>
          <p:nvPr>
            <p:ph type="title"/>
          </p:nvPr>
        </p:nvSpPr>
        <p:spPr/>
        <p:txBody>
          <a:bodyPr/>
          <a:lstStyle/>
          <a:p>
            <a:pPr eaLnBrk="1" hangingPunct="1"/>
            <a:r>
              <a:rPr lang="en-US" altLang="ko-KR" smtClean="0"/>
              <a:t>OECD </a:t>
            </a:r>
            <a:r>
              <a:rPr lang="ko-KR" altLang="en-US" smtClean="0"/>
              <a:t>국가 근로시간</a:t>
            </a:r>
          </a:p>
        </p:txBody>
      </p:sp>
      <p:pic>
        <p:nvPicPr>
          <p:cNvPr id="34819" name="Picture 2" descr="C:\Documents and Settings\user00\My Documents\My Pictures\근로시간비교.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952625" y="1878013"/>
            <a:ext cx="5238750" cy="3971925"/>
          </a:xfrm>
          <a:noFill/>
        </p:spPr>
      </p:pic>
    </p:spTree>
    <p:extLst>
      <p:ext uri="{BB962C8B-B14F-4D97-AF65-F5344CB8AC3E}">
        <p14:creationId xmlns:p14="http://schemas.microsoft.com/office/powerpoint/2010/main" val="3951946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t>
            </a:r>
            <a:br>
              <a:rPr lang="en-US" altLang="ko-KR" dirty="0" smtClean="0"/>
            </a:br>
            <a:r>
              <a:rPr lang="en-US" altLang="ko-KR" dirty="0" smtClean="0"/>
              <a:t>             Steve Jobs   says,</a:t>
            </a:r>
            <a:br>
              <a:rPr lang="en-US" altLang="ko-KR" dirty="0" smtClean="0"/>
            </a:br>
            <a:r>
              <a:rPr lang="en-US" altLang="ko-KR" dirty="0" smtClean="0"/>
              <a:t>               </a:t>
            </a:r>
            <a:r>
              <a:rPr lang="en-US" altLang="ko-KR" sz="2200" dirty="0" smtClean="0"/>
              <a:t>2005</a:t>
            </a:r>
            <a:r>
              <a:rPr lang="ko-KR" altLang="en-US" sz="2200" dirty="0" smtClean="0"/>
              <a:t>년 </a:t>
            </a:r>
            <a:r>
              <a:rPr lang="ko-KR" altLang="en-US" sz="2200" dirty="0" err="1" smtClean="0"/>
              <a:t>스탠포드대학</a:t>
            </a:r>
            <a:r>
              <a:rPr lang="ko-KR" altLang="en-US" sz="2200" dirty="0" smtClean="0"/>
              <a:t> 졸업식연설    </a:t>
            </a:r>
            <a:endParaRPr lang="ko-KR" altLang="en-US" sz="2200" dirty="0"/>
          </a:p>
        </p:txBody>
      </p:sp>
      <p:sp>
        <p:nvSpPr>
          <p:cNvPr id="3" name="내용 개체 틀 2"/>
          <p:cNvSpPr>
            <a:spLocks noGrp="1"/>
          </p:cNvSpPr>
          <p:nvPr>
            <p:ph idx="1"/>
          </p:nvPr>
        </p:nvSpPr>
        <p:spPr/>
        <p:txBody>
          <a:bodyPr>
            <a:normAutofit fontScale="70000" lnSpcReduction="20000"/>
          </a:bodyPr>
          <a:lstStyle/>
          <a:p>
            <a:pPr latinLnBrk="0"/>
            <a:r>
              <a:rPr lang="en-US" altLang="ko-KR" dirty="0"/>
              <a:t>No one wants to die. Even people who want to go to heaven don't want to die to get there. And yet death is the destination we all share. No one has ever escaped it. And that is as it should be, because Death is very likely the single best invention of Life. It is Life's change agent. It clears out the old to make way for the new. Right now the new is you, but someday not too long from now, you will gradually become the old and be cleared away. Sorry to be so dramatic, but it is quite true.</a:t>
            </a:r>
            <a:endParaRPr lang="ko-KR" altLang="ko-KR" dirty="0"/>
          </a:p>
          <a:p>
            <a:pPr latinLnBrk="0"/>
            <a:r>
              <a:rPr lang="en-US" altLang="ko-KR" dirty="0">
                <a:solidFill>
                  <a:srgbClr val="FF0000"/>
                </a:solidFill>
              </a:rPr>
              <a:t>Your time is limited, so don't waste it living someone else's life. Don't be trapped by dogma — which is living with the results of other people's thinking. Don't let the noise of others' opinions drown out your own inner voice. And most important, have the courage to follow your heart and intuition. They somehow already know what you truly want to become. Everything else is secondary.</a:t>
            </a:r>
            <a:endParaRPr lang="ko-KR" altLang="ko-KR" dirty="0">
              <a:solidFill>
                <a:srgbClr val="FF0000"/>
              </a:solidFill>
            </a:endParaRPr>
          </a:p>
        </p:txBody>
      </p:sp>
    </p:spTree>
    <p:extLst>
      <p:ext uri="{BB962C8B-B14F-4D97-AF65-F5344CB8AC3E}">
        <p14:creationId xmlns:p14="http://schemas.microsoft.com/office/powerpoint/2010/main" val="336405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lnSpcReduction="10000"/>
          </a:bodyPr>
          <a:lstStyle/>
          <a:p>
            <a:r>
              <a:rPr lang="ko-KR" altLang="en-US" dirty="0" smtClean="0"/>
              <a:t>신자유주의식 금융자본주의</a:t>
            </a:r>
            <a:r>
              <a:rPr lang="en-US" altLang="ko-KR" dirty="0" smtClean="0"/>
              <a:t>/</a:t>
            </a:r>
            <a:r>
              <a:rPr lang="ko-KR" altLang="en-US" dirty="0" smtClean="0"/>
              <a:t>주주자본주의</a:t>
            </a:r>
            <a:r>
              <a:rPr lang="en-US" altLang="ko-KR" dirty="0" smtClean="0"/>
              <a:t>/</a:t>
            </a:r>
            <a:r>
              <a:rPr lang="ko-KR" altLang="en-US" dirty="0" smtClean="0"/>
              <a:t>시장만능주의의 몰락</a:t>
            </a:r>
            <a:endParaRPr lang="en-US" altLang="ko-KR" dirty="0" smtClean="0"/>
          </a:p>
          <a:p>
            <a:r>
              <a:rPr lang="ko-KR" altLang="en-US" dirty="0" smtClean="0"/>
              <a:t>영</a:t>
            </a:r>
            <a:r>
              <a:rPr lang="en-US" altLang="ko-KR" dirty="0" smtClean="0"/>
              <a:t>.</a:t>
            </a:r>
            <a:r>
              <a:rPr lang="ko-KR" altLang="en-US" dirty="0" smtClean="0"/>
              <a:t>미식모델과 북유럽 사회민주주의 식의 대결에서 북유렵 사회민주주의국가모델의 우위가 판명</a:t>
            </a:r>
            <a:endParaRPr lang="en-US" altLang="ko-KR" dirty="0"/>
          </a:p>
          <a:p>
            <a:r>
              <a:rPr lang="ko-KR" altLang="en-US" dirty="0" smtClean="0"/>
              <a:t>전세계적으로 성장</a:t>
            </a:r>
            <a:r>
              <a:rPr lang="en-US" altLang="ko-KR" dirty="0" smtClean="0"/>
              <a:t>(growth)</a:t>
            </a:r>
            <a:r>
              <a:rPr lang="ko-KR" altLang="en-US" dirty="0" smtClean="0"/>
              <a:t>와 분배</a:t>
            </a:r>
            <a:r>
              <a:rPr lang="en-US" altLang="ko-KR" dirty="0" smtClean="0"/>
              <a:t>(distribution)</a:t>
            </a:r>
            <a:r>
              <a:rPr lang="ko-KR" altLang="en-US" dirty="0" smtClean="0"/>
              <a:t>에 대한 새로운 논의가 시작</a:t>
            </a:r>
            <a:endParaRPr lang="en-US" altLang="ko-KR" dirty="0" smtClean="0"/>
          </a:p>
          <a:p>
            <a:r>
              <a:rPr lang="ko-KR" altLang="en-US" dirty="0" smtClean="0"/>
              <a:t>제조업과 서비스산업의 균형발전에 대한 새로운 인식</a:t>
            </a:r>
            <a:endParaRPr lang="en-US" altLang="ko-KR" dirty="0" smtClean="0"/>
          </a:p>
          <a:p>
            <a:endParaRPr lang="en-US" altLang="ko-KR" dirty="0" smtClean="0"/>
          </a:p>
          <a:p>
            <a:endParaRPr lang="ko-KR" altLang="en-US" dirty="0"/>
          </a:p>
        </p:txBody>
      </p:sp>
      <p:sp>
        <p:nvSpPr>
          <p:cNvPr id="2" name="제목 1"/>
          <p:cNvSpPr>
            <a:spLocks noGrp="1"/>
          </p:cNvSpPr>
          <p:nvPr>
            <p:ph type="title"/>
          </p:nvPr>
        </p:nvSpPr>
        <p:spPr/>
        <p:txBody>
          <a:bodyPr/>
          <a:lstStyle/>
          <a:p>
            <a:r>
              <a:rPr lang="en-US" altLang="ko-KR" dirty="0" smtClean="0"/>
              <a:t>2008</a:t>
            </a:r>
            <a:r>
              <a:rPr lang="ko-KR" altLang="en-US" dirty="0" smtClean="0"/>
              <a:t>년 글로벌 금융위기의 의미</a:t>
            </a:r>
            <a:endParaRPr lang="ko-KR" altLang="en-US" dirty="0"/>
          </a:p>
        </p:txBody>
      </p:sp>
    </p:spTree>
    <p:extLst>
      <p:ext uri="{BB962C8B-B14F-4D97-AF65-F5344CB8AC3E}">
        <p14:creationId xmlns:p14="http://schemas.microsoft.com/office/powerpoint/2010/main" val="1180840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457200" y="341784"/>
            <a:ext cx="8229600" cy="1143000"/>
          </a:xfrm>
        </p:spPr>
        <p:txBody>
          <a:bodyPr>
            <a:normAutofit fontScale="90000"/>
          </a:bodyPr>
          <a:lstStyle/>
          <a:p>
            <a:pPr algn="ctr"/>
            <a:r>
              <a:rPr lang="en-US" altLang="ko-KR" dirty="0" smtClean="0"/>
              <a:t>Boys and Girls, have your Dream</a:t>
            </a:r>
            <a:endParaRPr lang="ko-KR" altLang="en-US" dirty="0"/>
          </a:p>
        </p:txBody>
      </p:sp>
      <p:sp>
        <p:nvSpPr>
          <p:cNvPr id="5" name="내용 개체 틀 4"/>
          <p:cNvSpPr>
            <a:spLocks noGrp="1"/>
          </p:cNvSpPr>
          <p:nvPr>
            <p:ph idx="1"/>
          </p:nvPr>
        </p:nvSpPr>
        <p:spPr/>
        <p:txBody>
          <a:bodyPr>
            <a:normAutofit fontScale="92500" lnSpcReduction="20000"/>
          </a:bodyPr>
          <a:lstStyle/>
          <a:p>
            <a:r>
              <a:rPr lang="ko-KR" altLang="en-US" dirty="0" smtClean="0"/>
              <a:t>꿈을 </a:t>
            </a:r>
            <a:r>
              <a:rPr lang="ko-KR" altLang="en-US" dirty="0" err="1" smtClean="0"/>
              <a:t>가져야한다</a:t>
            </a:r>
            <a:endParaRPr lang="en-US" altLang="ko-KR" dirty="0" smtClean="0"/>
          </a:p>
          <a:p>
            <a:r>
              <a:rPr lang="ko-KR" altLang="en-US" dirty="0" smtClean="0"/>
              <a:t>상상력을 풍부하게</a:t>
            </a:r>
            <a:endParaRPr lang="en-US" altLang="ko-KR" dirty="0" smtClean="0"/>
          </a:p>
          <a:p>
            <a:r>
              <a:rPr lang="ko-KR" altLang="en-US" dirty="0" smtClean="0"/>
              <a:t>한국인으로서 한국에 대해 박식하자</a:t>
            </a:r>
            <a:endParaRPr lang="en-US" altLang="ko-KR" dirty="0" smtClean="0"/>
          </a:p>
          <a:p>
            <a:r>
              <a:rPr lang="ko-KR" altLang="en-US" dirty="0" smtClean="0"/>
              <a:t>국내외 여행을 많이 하자</a:t>
            </a:r>
            <a:r>
              <a:rPr lang="en-US" altLang="ko-KR" dirty="0" smtClean="0"/>
              <a:t>-</a:t>
            </a:r>
            <a:r>
              <a:rPr lang="ko-KR" altLang="en-US" dirty="0" smtClean="0"/>
              <a:t>글로벌 </a:t>
            </a:r>
            <a:r>
              <a:rPr lang="en-US" altLang="ko-KR" dirty="0" smtClean="0"/>
              <a:t>citizenship</a:t>
            </a:r>
          </a:p>
          <a:p>
            <a:r>
              <a:rPr lang="ko-KR" altLang="en-US" dirty="0" smtClean="0"/>
              <a:t>소재는 무궁무진하다</a:t>
            </a:r>
            <a:r>
              <a:rPr lang="en-US" altLang="ko-KR" dirty="0" smtClean="0"/>
              <a:t>.(</a:t>
            </a:r>
            <a:r>
              <a:rPr lang="ko-KR" altLang="en-US" dirty="0" smtClean="0"/>
              <a:t>세계는 넓고</a:t>
            </a:r>
            <a:r>
              <a:rPr lang="en-US" altLang="ko-KR" dirty="0" smtClean="0"/>
              <a:t>, </a:t>
            </a:r>
            <a:r>
              <a:rPr lang="ko-KR" altLang="en-US" dirty="0" smtClean="0"/>
              <a:t>할 일은 많다</a:t>
            </a:r>
            <a:r>
              <a:rPr lang="en-US" altLang="ko-KR" dirty="0" smtClean="0"/>
              <a:t>)</a:t>
            </a:r>
          </a:p>
          <a:p>
            <a:r>
              <a:rPr lang="ko-KR" altLang="en-US" dirty="0" smtClean="0"/>
              <a:t>두려워하지 말고 자신감을 가져라</a:t>
            </a:r>
            <a:endParaRPr lang="en-US" altLang="ko-KR" dirty="0" smtClean="0"/>
          </a:p>
          <a:p>
            <a:r>
              <a:rPr lang="ko-KR" altLang="en-US" dirty="0" smtClean="0"/>
              <a:t>여성들과 더 많이 대화해라</a:t>
            </a:r>
            <a:endParaRPr lang="en-US" altLang="ko-KR" dirty="0" smtClean="0"/>
          </a:p>
          <a:p>
            <a:r>
              <a:rPr lang="ko-KR" altLang="en-US" dirty="0" smtClean="0"/>
              <a:t>노인의 마음을 읽고 관찰하여 </a:t>
            </a:r>
            <a:r>
              <a:rPr lang="en-US" altLang="ko-KR" dirty="0" smtClean="0"/>
              <a:t/>
            </a:r>
            <a:br>
              <a:rPr lang="en-US" altLang="ko-KR" dirty="0" smtClean="0"/>
            </a:br>
            <a:r>
              <a:rPr lang="ko-KR" altLang="en-US" dirty="0" smtClean="0"/>
              <a:t>자신의 노후 삶을 그려라</a:t>
            </a:r>
            <a:endParaRPr lang="en-US" altLang="ko-KR" dirty="0" smtClean="0"/>
          </a:p>
          <a:p>
            <a:endParaRPr lang="ko-KR" altLang="en-US" dirty="0"/>
          </a:p>
        </p:txBody>
      </p:sp>
    </p:spTree>
    <p:extLst>
      <p:ext uri="{BB962C8B-B14F-4D97-AF65-F5344CB8AC3E}">
        <p14:creationId xmlns:p14="http://schemas.microsoft.com/office/powerpoint/2010/main" val="4017726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92500" lnSpcReduction="20000"/>
          </a:bodyPr>
          <a:lstStyle/>
          <a:p>
            <a:r>
              <a:rPr lang="ko-KR" altLang="en-US" dirty="0" smtClean="0"/>
              <a:t>인구동태적위기</a:t>
            </a:r>
            <a:r>
              <a:rPr lang="en-US" altLang="ko-KR" dirty="0" smtClean="0"/>
              <a:t>-</a:t>
            </a:r>
            <a:r>
              <a:rPr lang="ko-KR" altLang="en-US" dirty="0" smtClean="0"/>
              <a:t>저출산 고령화</a:t>
            </a:r>
            <a:endParaRPr lang="en-US" altLang="ko-KR" dirty="0" smtClean="0"/>
          </a:p>
          <a:p>
            <a:r>
              <a:rPr lang="ko-KR" altLang="en-US" dirty="0" smtClean="0"/>
              <a:t>경제위기</a:t>
            </a:r>
            <a:r>
              <a:rPr lang="en-US" altLang="ko-KR" dirty="0" smtClean="0"/>
              <a:t>-</a:t>
            </a:r>
            <a:r>
              <a:rPr lang="ko-KR" altLang="en-US" dirty="0" smtClean="0"/>
              <a:t>재벌과 대기업의 경제집중 폐해</a:t>
            </a:r>
            <a:endParaRPr lang="en-US" altLang="ko-KR" dirty="0" smtClean="0"/>
          </a:p>
          <a:p>
            <a:r>
              <a:rPr lang="ko-KR" altLang="en-US" dirty="0" smtClean="0"/>
              <a:t>일자리창출</a:t>
            </a:r>
            <a:r>
              <a:rPr lang="en-US" altLang="ko-KR" dirty="0" smtClean="0"/>
              <a:t>-</a:t>
            </a:r>
            <a:r>
              <a:rPr lang="ko-KR" altLang="en-US" dirty="0" smtClean="0"/>
              <a:t>장시간노동</a:t>
            </a:r>
            <a:endParaRPr lang="en-US" altLang="ko-KR" dirty="0" smtClean="0"/>
          </a:p>
          <a:p>
            <a:r>
              <a:rPr lang="ko-KR" altLang="en-US" dirty="0" smtClean="0"/>
              <a:t>정규직과 비정규직의 불균형</a:t>
            </a:r>
            <a:r>
              <a:rPr lang="en-US" altLang="ko-KR" dirty="0" smtClean="0"/>
              <a:t>(</a:t>
            </a:r>
            <a:r>
              <a:rPr lang="ko-KR" altLang="en-US" dirty="0" smtClean="0"/>
              <a:t>임금격차 및 차별적 대우</a:t>
            </a:r>
            <a:r>
              <a:rPr lang="en-US" altLang="ko-KR" dirty="0" smtClean="0"/>
              <a:t>-</a:t>
            </a:r>
            <a:r>
              <a:rPr lang="ko-KR" altLang="en-US" dirty="0" smtClean="0"/>
              <a:t>고용불안</a:t>
            </a:r>
            <a:r>
              <a:rPr lang="en-US" altLang="ko-KR" dirty="0" smtClean="0"/>
              <a:t>)</a:t>
            </a:r>
            <a:endParaRPr lang="en-US" altLang="ko-KR" dirty="0"/>
          </a:p>
          <a:p>
            <a:r>
              <a:rPr lang="ko-KR" altLang="en-US" dirty="0" smtClean="0"/>
              <a:t>세계최고 자살율</a:t>
            </a:r>
            <a:r>
              <a:rPr lang="en-US" altLang="ko-KR" dirty="0" smtClean="0"/>
              <a:t>-</a:t>
            </a:r>
            <a:r>
              <a:rPr lang="ko-KR" altLang="en-US" dirty="0" smtClean="0"/>
              <a:t>산업재해율</a:t>
            </a:r>
            <a:r>
              <a:rPr lang="en-US" altLang="ko-KR" dirty="0" smtClean="0"/>
              <a:t>-</a:t>
            </a:r>
            <a:r>
              <a:rPr lang="ko-KR" altLang="en-US" dirty="0" smtClean="0"/>
              <a:t>교통사고율</a:t>
            </a:r>
            <a:endParaRPr lang="en-US" altLang="ko-KR" dirty="0" smtClean="0"/>
          </a:p>
          <a:p>
            <a:r>
              <a:rPr lang="ko-KR" altLang="en-US" dirty="0" smtClean="0"/>
              <a:t>실업</a:t>
            </a:r>
            <a:r>
              <a:rPr lang="en-US" altLang="ko-KR" dirty="0"/>
              <a:t>-</a:t>
            </a:r>
            <a:r>
              <a:rPr lang="ko-KR" altLang="en-US" dirty="0" smtClean="0"/>
              <a:t>청년실업</a:t>
            </a:r>
            <a:r>
              <a:rPr lang="en-US" altLang="ko-KR" dirty="0" smtClean="0"/>
              <a:t>-</a:t>
            </a:r>
            <a:r>
              <a:rPr lang="ko-KR" altLang="en-US" dirty="0" smtClean="0"/>
              <a:t>노인실업</a:t>
            </a:r>
            <a:r>
              <a:rPr lang="en-US" altLang="ko-KR" dirty="0" smtClean="0"/>
              <a:t>(</a:t>
            </a:r>
            <a:r>
              <a:rPr lang="ko-KR" altLang="en-US" dirty="0" smtClean="0"/>
              <a:t>베이비부머 은퇴</a:t>
            </a:r>
            <a:r>
              <a:rPr lang="en-US" altLang="ko-KR" dirty="0" smtClean="0"/>
              <a:t>)</a:t>
            </a:r>
          </a:p>
          <a:p>
            <a:r>
              <a:rPr lang="ko-KR" altLang="en-US" dirty="0" smtClean="0"/>
              <a:t>부동산정책</a:t>
            </a:r>
            <a:r>
              <a:rPr lang="en-US" altLang="ko-KR" dirty="0" smtClean="0"/>
              <a:t>-</a:t>
            </a:r>
            <a:r>
              <a:rPr lang="ko-KR" altLang="en-US" dirty="0" smtClean="0"/>
              <a:t>가계부채</a:t>
            </a:r>
            <a:endParaRPr lang="en-US" altLang="ko-KR" dirty="0" smtClean="0"/>
          </a:p>
          <a:p>
            <a:r>
              <a:rPr lang="ko-KR" altLang="en-US" dirty="0" smtClean="0"/>
              <a:t>동북아 국제정세변화</a:t>
            </a:r>
            <a:endParaRPr lang="en-US" altLang="ko-KR" dirty="0" smtClean="0"/>
          </a:p>
          <a:p>
            <a:r>
              <a:rPr lang="ko-KR" altLang="en-US" dirty="0" smtClean="0"/>
              <a:t>남북한 평화공존</a:t>
            </a:r>
            <a:endParaRPr lang="en-US" altLang="ko-KR" dirty="0" smtClean="0"/>
          </a:p>
          <a:p>
            <a:endParaRPr lang="en-US" altLang="ko-KR" dirty="0" smtClean="0"/>
          </a:p>
          <a:p>
            <a:endParaRPr lang="en-US" altLang="ko-KR" dirty="0" smtClean="0"/>
          </a:p>
          <a:p>
            <a:endParaRPr lang="ko-KR" altLang="en-US" dirty="0"/>
          </a:p>
        </p:txBody>
      </p:sp>
      <p:sp>
        <p:nvSpPr>
          <p:cNvPr id="2" name="제목 1"/>
          <p:cNvSpPr>
            <a:spLocks noGrp="1"/>
          </p:cNvSpPr>
          <p:nvPr>
            <p:ph type="title"/>
          </p:nvPr>
        </p:nvSpPr>
        <p:spPr/>
        <p:txBody>
          <a:bodyPr/>
          <a:lstStyle/>
          <a:p>
            <a:r>
              <a:rPr lang="ko-KR" altLang="en-US" dirty="0" smtClean="0"/>
              <a:t>한국의 위기</a:t>
            </a:r>
            <a:r>
              <a:rPr lang="en-US" altLang="ko-KR" dirty="0" smtClean="0"/>
              <a:t>-</a:t>
            </a:r>
            <a:r>
              <a:rPr lang="ko-KR" altLang="en-US" dirty="0" smtClean="0"/>
              <a:t>종합선물세트</a:t>
            </a:r>
            <a:endParaRPr lang="ko-K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dirty="0" smtClean="0"/>
              <a:t>“</a:t>
            </a:r>
            <a:r>
              <a:rPr lang="ko-KR" altLang="en-US" dirty="0" smtClean="0"/>
              <a:t>위기</a:t>
            </a:r>
            <a:r>
              <a:rPr lang="en-US" altLang="ko-KR" dirty="0" smtClean="0"/>
              <a:t>(</a:t>
            </a:r>
            <a:r>
              <a:rPr lang="ko-KR" altLang="en-US" dirty="0" smtClean="0"/>
              <a:t>危機</a:t>
            </a:r>
            <a:r>
              <a:rPr lang="en-US" altLang="ko-KR" dirty="0" smtClean="0"/>
              <a:t>,Crisis)”</a:t>
            </a:r>
            <a:r>
              <a:rPr lang="ko-KR" altLang="en-US" dirty="0" smtClean="0"/>
              <a:t>란 무엇인가</a:t>
            </a:r>
            <a:endParaRPr lang="en-US" altLang="ko-KR" dirty="0" smtClean="0"/>
          </a:p>
          <a:p>
            <a:endParaRPr lang="en-US" altLang="ko-KR" dirty="0" smtClean="0"/>
          </a:p>
          <a:p>
            <a:r>
              <a:rPr lang="ko-KR" altLang="en-US" dirty="0" smtClean="0"/>
              <a:t>한국은 지금 어떠한 위기 상황에 직면해있는가</a:t>
            </a:r>
            <a:r>
              <a:rPr lang="en-US" altLang="ko-KR" dirty="0" smtClean="0"/>
              <a:t>?</a:t>
            </a:r>
          </a:p>
          <a:p>
            <a:r>
              <a:rPr lang="ko-KR" altLang="en-US" dirty="0" smtClean="0"/>
              <a:t>한국의 위기가 나 자신에게 어떠한 의미를 갖고 있는가</a:t>
            </a:r>
            <a:r>
              <a:rPr lang="en-US" altLang="ko-KR" dirty="0" smtClean="0"/>
              <a:t>?</a:t>
            </a:r>
          </a:p>
          <a:p>
            <a:endParaRPr lang="en-US" altLang="ko-KR" dirty="0"/>
          </a:p>
          <a:p>
            <a:endParaRPr lang="ko-KR" altLang="en-US" dirty="0"/>
          </a:p>
        </p:txBody>
      </p:sp>
      <p:sp>
        <p:nvSpPr>
          <p:cNvPr id="2" name="제목 1"/>
          <p:cNvSpPr>
            <a:spLocks noGrp="1"/>
          </p:cNvSpPr>
          <p:nvPr>
            <p:ph type="title"/>
          </p:nvPr>
        </p:nvSpPr>
        <p:spPr/>
        <p:txBody>
          <a:bodyPr/>
          <a:lstStyle/>
          <a:p>
            <a:r>
              <a:rPr lang="ko-KR" altLang="en-US" dirty="0" smtClean="0"/>
              <a:t>위기의 한국</a:t>
            </a:r>
            <a:endParaRPr lang="ko-KR"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457200" y="548680"/>
            <a:ext cx="8229600" cy="1143000"/>
          </a:xfrm>
        </p:spPr>
        <p:txBody>
          <a:bodyPr/>
          <a:lstStyle/>
          <a:p>
            <a:r>
              <a:rPr lang="en-US" altLang="ko-KR" dirty="0" smtClean="0"/>
              <a:t>          “</a:t>
            </a:r>
            <a:r>
              <a:rPr lang="ko-KR" altLang="en-US" dirty="0" smtClean="0"/>
              <a:t>위기</a:t>
            </a:r>
            <a:r>
              <a:rPr lang="en-US" altLang="ko-KR" dirty="0" smtClean="0"/>
              <a:t>=</a:t>
            </a:r>
            <a:r>
              <a:rPr lang="ko-KR" altLang="en-US" dirty="0" smtClean="0"/>
              <a:t>危機</a:t>
            </a:r>
            <a:r>
              <a:rPr lang="en-US" altLang="ko-KR" dirty="0" smtClean="0"/>
              <a:t>=</a:t>
            </a:r>
            <a:r>
              <a:rPr lang="ko-KR" altLang="en-US" dirty="0" smtClean="0"/>
              <a:t> </a:t>
            </a:r>
            <a:r>
              <a:rPr lang="en-US" altLang="ko-KR" dirty="0" smtClean="0"/>
              <a:t>Crisis”</a:t>
            </a:r>
            <a:endParaRPr lang="ko-KR" altLang="en-US" dirty="0"/>
          </a:p>
        </p:txBody>
      </p:sp>
      <p:graphicFrame>
        <p:nvGraphicFramePr>
          <p:cNvPr id="6" name="내용 개체 틀 5"/>
          <p:cNvGraphicFramePr>
            <a:graphicFrameLocks noGrp="1"/>
          </p:cNvGraphicFramePr>
          <p:nvPr>
            <p:ph idx="1"/>
          </p:nvPr>
        </p:nvGraphicFramePr>
        <p:xfrm>
          <a:off x="179512"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3917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92500" lnSpcReduction="10000"/>
          </a:bodyPr>
          <a:lstStyle/>
          <a:p>
            <a:r>
              <a:rPr lang="ko-KR" altLang="en-US" sz="3000" dirty="0" smtClean="0"/>
              <a:t>근대 한국사에서 위기극복경험과 </a:t>
            </a:r>
            <a:r>
              <a:rPr lang="en-US" altLang="ko-KR" sz="3000" dirty="0" smtClean="0"/>
              <a:t>story?</a:t>
            </a:r>
          </a:p>
          <a:p>
            <a:r>
              <a:rPr lang="en-US" altLang="ko-KR" sz="3000" dirty="0" smtClean="0"/>
              <a:t>1910</a:t>
            </a:r>
            <a:r>
              <a:rPr lang="ko-KR" altLang="en-US" sz="3000" dirty="0" smtClean="0"/>
              <a:t>년 강제적인 한일합병</a:t>
            </a:r>
            <a:r>
              <a:rPr lang="en-US" altLang="ko-KR" sz="3000" dirty="0" smtClean="0"/>
              <a:t>-1919</a:t>
            </a:r>
            <a:r>
              <a:rPr lang="ko-KR" altLang="en-US" sz="3000" dirty="0" smtClean="0"/>
              <a:t>년 기미독립운동</a:t>
            </a:r>
            <a:endParaRPr lang="en-US" altLang="ko-KR" sz="3000" dirty="0" smtClean="0"/>
          </a:p>
          <a:p>
            <a:r>
              <a:rPr lang="ko-KR" altLang="en-US" sz="3000" dirty="0" smtClean="0"/>
              <a:t>안중근의 이토 히로부니 총살</a:t>
            </a:r>
            <a:r>
              <a:rPr lang="en-US" altLang="ko-KR" sz="3000" dirty="0" smtClean="0"/>
              <a:t>(</a:t>
            </a:r>
            <a:r>
              <a:rPr lang="ko-KR" altLang="en-US" sz="3000" dirty="0" smtClean="0"/>
              <a:t>동아시아 평화</a:t>
            </a:r>
            <a:r>
              <a:rPr lang="en-US" altLang="ko-KR" sz="3000" dirty="0" smtClean="0"/>
              <a:t>)</a:t>
            </a:r>
          </a:p>
          <a:p>
            <a:r>
              <a:rPr lang="en-US" altLang="ko-KR" sz="3000" dirty="0" smtClean="0"/>
              <a:t>1945</a:t>
            </a:r>
            <a:r>
              <a:rPr lang="ko-KR" altLang="en-US" sz="3000" dirty="0" smtClean="0"/>
              <a:t>년 제</a:t>
            </a:r>
            <a:r>
              <a:rPr lang="en-US" altLang="ko-KR" sz="3000" dirty="0" smtClean="0"/>
              <a:t>2</a:t>
            </a:r>
            <a:r>
              <a:rPr lang="ko-KR" altLang="en-US" sz="3000" dirty="0" smtClean="0"/>
              <a:t>차세계대전정전</a:t>
            </a:r>
            <a:r>
              <a:rPr lang="en-US" altLang="ko-KR" sz="3000" dirty="0" smtClean="0"/>
              <a:t>-</a:t>
            </a:r>
            <a:r>
              <a:rPr lang="ko-KR" altLang="en-US" sz="3000" dirty="0" smtClean="0"/>
              <a:t>일제로부터 해방</a:t>
            </a:r>
            <a:endParaRPr lang="en-US" altLang="ko-KR" sz="3000" dirty="0"/>
          </a:p>
          <a:p>
            <a:r>
              <a:rPr lang="en-US" altLang="ko-KR" sz="3000" dirty="0" smtClean="0"/>
              <a:t>1979</a:t>
            </a:r>
            <a:r>
              <a:rPr lang="ko-KR" altLang="en-US" sz="3000" dirty="0" smtClean="0"/>
              <a:t>년 오일쇼크와 박정희대통령시해</a:t>
            </a:r>
            <a:r>
              <a:rPr lang="en-US" altLang="ko-KR" sz="3000" dirty="0" smtClean="0"/>
              <a:t>(10.26</a:t>
            </a:r>
            <a:r>
              <a:rPr lang="ko-KR" altLang="en-US" sz="3000" dirty="0" smtClean="0"/>
              <a:t>사건</a:t>
            </a:r>
            <a:r>
              <a:rPr lang="en-US" altLang="ko-KR" sz="3000" dirty="0" smtClean="0"/>
              <a:t>)/</a:t>
            </a:r>
            <a:r>
              <a:rPr lang="ko-KR" altLang="en-US" sz="3000" dirty="0" smtClean="0"/>
              <a:t>전두환군부정권출현</a:t>
            </a:r>
            <a:r>
              <a:rPr lang="en-US" altLang="ko-KR" sz="3000" dirty="0" smtClean="0"/>
              <a:t>/1982</a:t>
            </a:r>
            <a:r>
              <a:rPr lang="ko-KR" altLang="en-US" sz="3000" dirty="0" smtClean="0"/>
              <a:t>년 봄 항쟁</a:t>
            </a:r>
            <a:endParaRPr lang="en-US" altLang="ko-KR" sz="3000" dirty="0" smtClean="0"/>
          </a:p>
          <a:p>
            <a:r>
              <a:rPr lang="en-US" altLang="ko-KR" sz="3000" dirty="0" smtClean="0"/>
              <a:t>1987</a:t>
            </a:r>
            <a:r>
              <a:rPr lang="ko-KR" altLang="en-US" sz="3000" dirty="0" smtClean="0"/>
              <a:t>년 민주화대투쟁</a:t>
            </a:r>
            <a:endParaRPr lang="en-US" altLang="ko-KR" sz="3000" dirty="0" smtClean="0"/>
          </a:p>
          <a:p>
            <a:r>
              <a:rPr lang="en-US" altLang="ko-KR" sz="3000" dirty="0" smtClean="0"/>
              <a:t>1997</a:t>
            </a:r>
            <a:r>
              <a:rPr lang="ko-KR" altLang="en-US" sz="3000" dirty="0" smtClean="0"/>
              <a:t>년 </a:t>
            </a:r>
            <a:r>
              <a:rPr lang="en-US" altLang="ko-KR" sz="3000" dirty="0" smtClean="0"/>
              <a:t>IMF</a:t>
            </a:r>
            <a:r>
              <a:rPr lang="ko-KR" altLang="en-US" sz="3000" dirty="0" smtClean="0"/>
              <a:t>외환위기</a:t>
            </a:r>
            <a:endParaRPr lang="en-US" altLang="ko-KR" sz="3000" dirty="0" smtClean="0"/>
          </a:p>
          <a:p>
            <a:r>
              <a:rPr lang="en-US" altLang="ko-KR" sz="3000" dirty="0" smtClean="0"/>
              <a:t>2008</a:t>
            </a:r>
            <a:r>
              <a:rPr lang="ko-KR" altLang="en-US" sz="3000" dirty="0" smtClean="0"/>
              <a:t>년 글로벌 금융위기</a:t>
            </a:r>
            <a:endParaRPr lang="en-US" altLang="ko-KR" sz="3000" dirty="0" smtClean="0"/>
          </a:p>
          <a:p>
            <a:pPr>
              <a:buNone/>
            </a:pPr>
            <a:endParaRPr lang="en-US" altLang="ko-KR" sz="3000" dirty="0" smtClean="0"/>
          </a:p>
          <a:p>
            <a:endParaRPr lang="en-US" altLang="ko-KR" dirty="0" smtClean="0"/>
          </a:p>
          <a:p>
            <a:endParaRPr lang="ko-KR" altLang="en-US" dirty="0"/>
          </a:p>
        </p:txBody>
      </p:sp>
      <p:sp>
        <p:nvSpPr>
          <p:cNvPr id="2" name="제목 1"/>
          <p:cNvSpPr>
            <a:spLocks noGrp="1"/>
          </p:cNvSpPr>
          <p:nvPr>
            <p:ph type="title"/>
          </p:nvPr>
        </p:nvSpPr>
        <p:spPr/>
        <p:txBody>
          <a:bodyPr/>
          <a:lstStyle/>
          <a:p>
            <a:r>
              <a:rPr lang="ko-KR" altLang="en-US" dirty="0" smtClean="0"/>
              <a:t>위기극복 </a:t>
            </a:r>
            <a:r>
              <a:rPr lang="en-US" altLang="ko-KR" dirty="0" smtClean="0"/>
              <a:t>story</a:t>
            </a:r>
            <a:endParaRPr lang="ko-K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85000" lnSpcReduction="20000"/>
          </a:bodyPr>
          <a:lstStyle/>
          <a:p>
            <a:r>
              <a:rPr lang="en-US" altLang="ko-KR" dirty="0" smtClean="0"/>
              <a:t>88 </a:t>
            </a:r>
            <a:r>
              <a:rPr lang="ko-KR" altLang="en-US" dirty="0" smtClean="0"/>
              <a:t>서울 올림픽의 의미</a:t>
            </a:r>
            <a:r>
              <a:rPr lang="en-US" altLang="ko-KR" dirty="0" smtClean="0"/>
              <a:t>-</a:t>
            </a:r>
            <a:r>
              <a:rPr lang="ko-KR" altLang="en-US" dirty="0" smtClean="0"/>
              <a:t>한국이 세계에 첫선을 보임</a:t>
            </a:r>
            <a:endParaRPr lang="en-US" altLang="ko-KR" dirty="0" smtClean="0"/>
          </a:p>
          <a:p>
            <a:r>
              <a:rPr lang="ko-KR" altLang="en-US" dirty="0" smtClean="0"/>
              <a:t>한국의 문화</a:t>
            </a:r>
            <a:r>
              <a:rPr lang="en-US" altLang="ko-KR" dirty="0" smtClean="0"/>
              <a:t>, </a:t>
            </a:r>
            <a:r>
              <a:rPr lang="ko-KR" altLang="en-US" dirty="0" smtClean="0"/>
              <a:t>예술</a:t>
            </a:r>
            <a:r>
              <a:rPr lang="en-US" altLang="ko-KR" dirty="0" smtClean="0"/>
              <a:t>, </a:t>
            </a:r>
            <a:r>
              <a:rPr lang="ko-KR" altLang="en-US" dirty="0" smtClean="0"/>
              <a:t>체육</a:t>
            </a:r>
            <a:r>
              <a:rPr lang="en-US" altLang="ko-KR" dirty="0" smtClean="0"/>
              <a:t>, </a:t>
            </a:r>
            <a:r>
              <a:rPr lang="ko-KR" altLang="en-US" dirty="0" smtClean="0"/>
              <a:t>음악</a:t>
            </a:r>
            <a:r>
              <a:rPr lang="en-US" altLang="ko-KR" dirty="0" smtClean="0"/>
              <a:t>, </a:t>
            </a:r>
            <a:r>
              <a:rPr lang="ko-KR" altLang="en-US" dirty="0" smtClean="0"/>
              <a:t>미술 등 분야가 글로벌시장에 주목을 받기 시작 </a:t>
            </a:r>
            <a:endParaRPr lang="en-US" altLang="ko-KR" dirty="0" smtClean="0"/>
          </a:p>
          <a:p>
            <a:r>
              <a:rPr lang="en-US" altLang="ko-KR" dirty="0" smtClean="0"/>
              <a:t>UN-</a:t>
            </a:r>
            <a:r>
              <a:rPr lang="ko-KR" altLang="en-US" dirty="0" smtClean="0"/>
              <a:t>반기문 사무총장</a:t>
            </a:r>
            <a:r>
              <a:rPr lang="en-US" altLang="ko-KR" dirty="0" smtClean="0"/>
              <a:t>(</a:t>
            </a:r>
            <a:r>
              <a:rPr lang="ko-KR" altLang="en-US" dirty="0" smtClean="0"/>
              <a:t>재선</a:t>
            </a:r>
            <a:r>
              <a:rPr lang="en-US" altLang="ko-KR" dirty="0" smtClean="0"/>
              <a:t>)/</a:t>
            </a:r>
          </a:p>
          <a:p>
            <a:r>
              <a:rPr lang="en-US" altLang="ko-KR" dirty="0" smtClean="0"/>
              <a:t>WHO-</a:t>
            </a:r>
            <a:r>
              <a:rPr lang="ko-KR" altLang="en-US" dirty="0" smtClean="0"/>
              <a:t>김종욱 사무총장</a:t>
            </a:r>
            <a:endParaRPr lang="en-US" altLang="ko-KR" dirty="0" smtClean="0"/>
          </a:p>
          <a:p>
            <a:r>
              <a:rPr lang="en-US" altLang="ko-KR" dirty="0" smtClean="0"/>
              <a:t>World Bank-</a:t>
            </a:r>
            <a:r>
              <a:rPr lang="ko-KR" altLang="en-US" dirty="0" smtClean="0"/>
              <a:t>김용 총재</a:t>
            </a:r>
            <a:endParaRPr lang="en-US" altLang="ko-KR" dirty="0" smtClean="0"/>
          </a:p>
          <a:p>
            <a:r>
              <a:rPr lang="en-US" altLang="ko-KR" dirty="0" smtClean="0"/>
              <a:t>Psy/</a:t>
            </a:r>
            <a:r>
              <a:rPr lang="ko-KR" altLang="en-US" dirty="0" smtClean="0"/>
              <a:t>김연아</a:t>
            </a:r>
            <a:r>
              <a:rPr lang="en-US" altLang="ko-KR" dirty="0" smtClean="0"/>
              <a:t>/</a:t>
            </a:r>
            <a:r>
              <a:rPr lang="ko-KR" altLang="en-US" dirty="0" smtClean="0"/>
              <a:t>신경숙</a:t>
            </a:r>
            <a:r>
              <a:rPr lang="en-US" altLang="ko-KR" dirty="0" smtClean="0"/>
              <a:t>/</a:t>
            </a:r>
            <a:r>
              <a:rPr lang="ko-KR" altLang="en-US" dirty="0" smtClean="0"/>
              <a:t>백남준</a:t>
            </a:r>
            <a:r>
              <a:rPr lang="en-US" altLang="ko-KR" dirty="0" smtClean="0"/>
              <a:t>/</a:t>
            </a:r>
            <a:r>
              <a:rPr lang="ko-KR" altLang="en-US" dirty="0" smtClean="0"/>
              <a:t>정명훈</a:t>
            </a:r>
            <a:r>
              <a:rPr lang="en-US" altLang="ko-KR" dirty="0" smtClean="0"/>
              <a:t>/</a:t>
            </a:r>
            <a:r>
              <a:rPr lang="ko-KR" altLang="en-US" dirty="0" smtClean="0"/>
              <a:t>장한나</a:t>
            </a:r>
            <a:r>
              <a:rPr lang="en-US" altLang="ko-KR" dirty="0" smtClean="0"/>
              <a:t>/</a:t>
            </a:r>
            <a:r>
              <a:rPr lang="ko-KR" altLang="en-US" dirty="0" smtClean="0"/>
              <a:t>김기석감독</a:t>
            </a:r>
            <a:r>
              <a:rPr lang="en-US" altLang="ko-KR" dirty="0" smtClean="0"/>
              <a:t>/</a:t>
            </a:r>
            <a:r>
              <a:rPr lang="ko-KR" altLang="en-US" dirty="0" smtClean="0"/>
              <a:t>아리랑 유네스코 문화재</a:t>
            </a:r>
            <a:endParaRPr lang="en-US" altLang="ko-KR" dirty="0" smtClean="0"/>
          </a:p>
          <a:p>
            <a:r>
              <a:rPr lang="en-US" altLang="ko-KR" dirty="0" smtClean="0"/>
              <a:t>2002</a:t>
            </a:r>
            <a:r>
              <a:rPr lang="ko-KR" altLang="en-US" dirty="0" smtClean="0"/>
              <a:t>년 서울 </a:t>
            </a:r>
            <a:r>
              <a:rPr lang="en-US" altLang="ko-KR" dirty="0" smtClean="0"/>
              <a:t>worldcup </a:t>
            </a:r>
            <a:r>
              <a:rPr lang="ko-KR" altLang="en-US" dirty="0" smtClean="0"/>
              <a:t>축구</a:t>
            </a:r>
            <a:r>
              <a:rPr lang="en-US" altLang="ko-KR" dirty="0" smtClean="0"/>
              <a:t>(</a:t>
            </a:r>
            <a:r>
              <a:rPr lang="ko-KR" altLang="en-US" dirty="0" smtClean="0"/>
              <a:t>붉은 악마</a:t>
            </a:r>
            <a:r>
              <a:rPr lang="en-US" altLang="ko-KR" dirty="0" smtClean="0"/>
              <a:t>)</a:t>
            </a:r>
          </a:p>
          <a:p>
            <a:r>
              <a:rPr lang="ko-KR" altLang="en-US" dirty="0" smtClean="0"/>
              <a:t>삼성 휴대폰</a:t>
            </a:r>
            <a:r>
              <a:rPr lang="en-US" altLang="ko-KR" dirty="0" smtClean="0"/>
              <a:t>-</a:t>
            </a:r>
            <a:r>
              <a:rPr lang="ko-KR" altLang="en-US" dirty="0" smtClean="0"/>
              <a:t>현대 자동차</a:t>
            </a:r>
            <a:r>
              <a:rPr lang="en-US" altLang="ko-KR" dirty="0" smtClean="0"/>
              <a:t>-</a:t>
            </a:r>
          </a:p>
          <a:p>
            <a:r>
              <a:rPr lang="ko-KR" altLang="en-US" dirty="0" smtClean="0"/>
              <a:t>과학기술계</a:t>
            </a:r>
            <a:r>
              <a:rPr lang="en-US" altLang="ko-KR" dirty="0" smtClean="0"/>
              <a:t>-</a:t>
            </a:r>
            <a:r>
              <a:rPr lang="ko-KR" altLang="en-US" dirty="0" smtClean="0"/>
              <a:t>황우석</a:t>
            </a:r>
            <a:r>
              <a:rPr lang="en-US" altLang="ko-KR" dirty="0" smtClean="0"/>
              <a:t>?   </a:t>
            </a:r>
            <a:endParaRPr lang="ko-KR" altLang="en-US" dirty="0"/>
          </a:p>
        </p:txBody>
      </p:sp>
      <p:sp>
        <p:nvSpPr>
          <p:cNvPr id="2" name="제목 1"/>
          <p:cNvSpPr>
            <a:spLocks noGrp="1"/>
          </p:cNvSpPr>
          <p:nvPr>
            <p:ph type="title"/>
          </p:nvPr>
        </p:nvSpPr>
        <p:spPr/>
        <p:txBody>
          <a:bodyPr/>
          <a:lstStyle/>
          <a:p>
            <a:r>
              <a:rPr lang="ko-KR" altLang="en-US" dirty="0" smtClean="0"/>
              <a:t>한국화 현상</a:t>
            </a:r>
            <a:r>
              <a:rPr lang="en-US" altLang="ko-KR" dirty="0" smtClean="0"/>
              <a:t>-KPop</a:t>
            </a:r>
            <a:endParaRPr lang="ko-K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ko-KR" altLang="en-US" sz="3600" smtClean="0"/>
              <a:t>북유럽국가</a:t>
            </a:r>
            <a:r>
              <a:rPr lang="en-US" altLang="ko-KR" sz="3600" smtClean="0"/>
              <a:t>-</a:t>
            </a:r>
            <a:r>
              <a:rPr lang="ko-KR" altLang="en-US" sz="3600" smtClean="0"/>
              <a:t>노르딕국가</a:t>
            </a:r>
            <a:br>
              <a:rPr lang="ko-KR" altLang="en-US" sz="3600" smtClean="0"/>
            </a:br>
            <a:endParaRPr lang="ko-KR" altLang="en-US" sz="3600" smtClean="0"/>
          </a:p>
        </p:txBody>
      </p:sp>
      <p:pic>
        <p:nvPicPr>
          <p:cNvPr id="5123" name="Picture 3" descr="maps of Nordic countries"/>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90675" y="1600200"/>
            <a:ext cx="5962650" cy="4525963"/>
          </a:xfrm>
          <a:noFill/>
        </p:spPr>
      </p:pic>
    </p:spTree>
    <p:extLst>
      <p:ext uri="{BB962C8B-B14F-4D97-AF65-F5344CB8AC3E}">
        <p14:creationId xmlns:p14="http://schemas.microsoft.com/office/powerpoint/2010/main" val="4292255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고구려 벽화">
  <a:themeElements>
    <a:clrScheme name="고구려 벽화">
      <a:dk1>
        <a:sysClr val="windowText" lastClr="000000"/>
      </a:dk1>
      <a:lt1>
        <a:sysClr val="window" lastClr="FFFFFF"/>
      </a:lt1>
      <a:dk2>
        <a:srgbClr val="433021"/>
      </a:dk2>
      <a:lt2>
        <a:srgbClr val="E8D8CA"/>
      </a:lt2>
      <a:accent1>
        <a:srgbClr val="E49458"/>
      </a:accent1>
      <a:accent2>
        <a:srgbClr val="74AD8D"/>
      </a:accent2>
      <a:accent3>
        <a:srgbClr val="D4AC30"/>
      </a:accent3>
      <a:accent4>
        <a:srgbClr val="7BA5BE"/>
      </a:accent4>
      <a:accent5>
        <a:srgbClr val="E4A098"/>
      </a:accent5>
      <a:accent6>
        <a:srgbClr val="70B4B7"/>
      </a:accent6>
      <a:hlink>
        <a:srgbClr val="008685"/>
      </a:hlink>
      <a:folHlink>
        <a:srgbClr val="EA5A23"/>
      </a:folHlink>
    </a:clrScheme>
    <a:fontScheme name="고구려 벽화">
      <a:majorFont>
        <a:latin typeface="Georgia"/>
        <a:ea typeface=""/>
        <a:cs typeface=""/>
        <a:font script="Cyrl" typeface="Times New Roman"/>
        <a:font script="Grek" typeface="Times New Roman"/>
        <a:font script="Jpan" typeface="ＭＳ Ｐゴシック"/>
        <a:font script="Hang" typeface="HY견명조"/>
        <a:font script="Hans" typeface="宋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eorgia"/>
        <a:ea typeface=""/>
        <a:cs typeface=""/>
        <a:font script="Cyrl" typeface="Times New Roman"/>
        <a:font script="Grek" typeface="Times New Roman"/>
        <a:font script="Jpan" typeface="ＭＳ Ｐゴシック"/>
        <a:font script="Hang" typeface="HY견명조"/>
        <a:font script="Hans" typeface="宋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고구려 벽화">
      <a:fillStyleLst>
        <a:solidFill>
          <a:schemeClr val="phClr">
            <a:tint val="100000"/>
            <a:shade val="100000"/>
            <a:hueMod val="100000"/>
            <a:satMod val="100000"/>
          </a:schemeClr>
        </a:solidFill>
        <a:gradFill rotWithShape="1">
          <a:gsLst>
            <a:gs pos="18000">
              <a:schemeClr val="phClr">
                <a:tint val="20000"/>
                <a:shade val="100000"/>
                <a:hueMod val="100000"/>
                <a:satMod val="100000"/>
              </a:schemeClr>
            </a:gs>
            <a:gs pos="87000">
              <a:schemeClr val="phClr">
                <a:tint val="100000"/>
                <a:shade val="100000"/>
                <a:hueMod val="100000"/>
                <a:satMod val="100000"/>
              </a:schemeClr>
            </a:gs>
          </a:gsLst>
          <a:lin ang="2700000" scaled="1"/>
        </a:gradFill>
        <a:gradFill rotWithShape="1">
          <a:gsLst>
            <a:gs pos="0">
              <a:schemeClr val="phClr">
                <a:tint val="95000"/>
                <a:shade val="100000"/>
                <a:hueMod val="100000"/>
                <a:satMod val="100000"/>
              </a:schemeClr>
            </a:gs>
            <a:gs pos="100000">
              <a:schemeClr val="phClr">
                <a:tint val="100000"/>
                <a:shade val="95000"/>
                <a:hueMod val="100000"/>
                <a:satMod val="100000"/>
              </a:schemeClr>
            </a:gs>
          </a:gsLst>
          <a:lin ang="0" scaled="1"/>
        </a:gradFill>
      </a:fillStyleLst>
      <a:lnStyleLst>
        <a:ln w="6350" cap="flat" cmpd="sng" algn="ctr">
          <a:solidFill>
            <a:schemeClr val="phClr"/>
          </a:solidFill>
          <a:prstDash val="solid"/>
        </a:ln>
        <a:ln w="15875" cap="flat" cmpd="sng" algn="ctr">
          <a:solidFill>
            <a:schemeClr val="phClr"/>
          </a:solidFill>
          <a:prstDash val="solid"/>
        </a:ln>
        <a:ln w="28575" cap="flat" cmpd="sng" algn="ctr">
          <a:solidFill>
            <a:schemeClr val="phClr"/>
          </a:solidFill>
          <a:prstDash val="solid"/>
        </a:ln>
      </a:lnStyleLst>
      <a:effectStyleLst>
        <a:effectStyle>
          <a:effectLst>
            <a:outerShdw dir="5400000" algn="tl">
              <a:srgbClr val="EBE9ED">
                <a:alpha val="0"/>
              </a:srgbClr>
            </a:outerShdw>
          </a:effectLst>
        </a:effectStyle>
        <a:effectStyle>
          <a:effectLst>
            <a:outerShdw blurRad="12700" dir="5400000" algn="tl">
              <a:srgbClr val="EBE9ED">
                <a:alpha val="27450"/>
              </a:srgbClr>
            </a:outerShdw>
          </a:effectLst>
          <a:scene3d>
            <a:camera prst="orthographicFront" fov="0">
              <a:rot lat="0" lon="0" rev="0"/>
            </a:camera>
            <a:lightRig rig="soft" dir="t">
              <a:rot lat="0" lon="0" rev="19200000"/>
            </a:lightRig>
          </a:scene3d>
          <a:sp3d prstMaterial="matte">
            <a:bevelT h="88900"/>
            <a:contourClr>
              <a:schemeClr val="phClr">
                <a:tint val="100000"/>
                <a:shade val="100000"/>
                <a:hueMod val="100000"/>
                <a:satMod val="100000"/>
              </a:schemeClr>
            </a:contourClr>
          </a:sp3d>
        </a:effectStyle>
        <a:effectStyle>
          <a:effectLst>
            <a:outerShdw blurRad="101600" dist="76200" dir="2700000" algn="bl">
              <a:srgbClr val="000000">
                <a:alpha val="30588"/>
              </a:srgbClr>
            </a:outerShdw>
          </a:effectLst>
          <a:scene3d>
            <a:camera prst="orthographicFront" fov="0">
              <a:rot lat="0" lon="0" rev="0"/>
            </a:camera>
            <a:lightRig rig="chilly" dir="t">
              <a:rot lat="0" lon="0" rev="4200000"/>
            </a:lightRig>
          </a:scene3d>
          <a:sp3d contourW="25400" prstMaterial="matte">
            <a:bevelT h="88900"/>
            <a:contourClr>
              <a:srgbClr val="FFFFFF">
                <a:alpha val="0"/>
              </a:srgbClr>
            </a:contourClr>
          </a:sp3d>
        </a:effectStyle>
      </a:effectStyleLst>
      <a:bgFillStyleLst>
        <a:solidFill>
          <a:schemeClr val="phClr">
            <a:tint val="100000"/>
            <a:shade val="100000"/>
            <a:hueMod val="100000"/>
            <a:satMod val="100000"/>
          </a:schemeClr>
        </a:solidFill>
        <a:gradFill rotWithShape="1">
          <a:gsLst>
            <a:gs pos="0">
              <a:schemeClr val="phClr">
                <a:tint val="95000"/>
                <a:shade val="100000"/>
                <a:hueMod val="100000"/>
                <a:satMod val="100000"/>
              </a:schemeClr>
            </a:gs>
            <a:gs pos="60000">
              <a:schemeClr val="phClr">
                <a:tint val="100000"/>
                <a:shade val="55000"/>
                <a:hueMod val="100000"/>
                <a:satMod val="100000"/>
              </a:schemeClr>
            </a:gs>
          </a:gsLst>
          <a:path path="circle">
            <a:fillToRect l="50000" t="90000" r="50000" b="10000"/>
          </a:path>
        </a:gradFill>
        <a:blipFill>
          <a:blip xmlns:r="http://schemas.openxmlformats.org/officeDocument/2006/relationships" r:embed="rId1">
            <a:duotone>
              <a:schemeClr val="phClr">
                <a:tint val="100000"/>
                <a:shade val="70000"/>
                <a:hueMod val="100000"/>
                <a:satMod val="100000"/>
              </a:schemeClr>
              <a:schemeClr val="phClr">
                <a:tint val="3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Hunting</Template>
  <TotalTime>372</TotalTime>
  <Words>1593</Words>
  <Application>Microsoft Office PowerPoint</Application>
  <PresentationFormat>화면 슬라이드 쇼(4:3)</PresentationFormat>
  <Paragraphs>222</Paragraphs>
  <Slides>30</Slides>
  <Notes>4</Notes>
  <HiddenSlides>0</HiddenSlides>
  <MMClips>0</MMClips>
  <ScaleCrop>false</ScaleCrop>
  <HeadingPairs>
    <vt:vector size="4" baseType="variant">
      <vt:variant>
        <vt:lpstr>테마</vt:lpstr>
      </vt:variant>
      <vt:variant>
        <vt:i4>1</vt:i4>
      </vt:variant>
      <vt:variant>
        <vt:lpstr>슬라이드 제목</vt:lpstr>
      </vt:variant>
      <vt:variant>
        <vt:i4>30</vt:i4>
      </vt:variant>
    </vt:vector>
  </HeadingPairs>
  <TitlesOfParts>
    <vt:vector size="31" baseType="lpstr">
      <vt:lpstr>고구려 벽화</vt:lpstr>
      <vt:lpstr>숭실대 강의 “위기의 한국-북유럽 사민주의  사회적 대타협을 배우자”</vt:lpstr>
      <vt:lpstr>글로벌위기</vt:lpstr>
      <vt:lpstr>2008년 글로벌 금융위기의 의미</vt:lpstr>
      <vt:lpstr>한국의 위기-종합선물세트</vt:lpstr>
      <vt:lpstr>위기의 한국</vt:lpstr>
      <vt:lpstr>          “위기=危機= Crisis”</vt:lpstr>
      <vt:lpstr>위기극복 story</vt:lpstr>
      <vt:lpstr>한국화 현상-KPop</vt:lpstr>
      <vt:lpstr>북유럽국가-노르딕국가 </vt:lpstr>
      <vt:lpstr>북유럽국가의 정치철학-사회민주주의 “WHAT IS SOCIAL DEMOCRACY?”</vt:lpstr>
      <vt:lpstr>노르딕모델의 공통점 스웨덴 핀란드 노르웨이 덴마크 아이슬란드</vt:lpstr>
      <vt:lpstr>Anglo-American vs Nordic Model</vt:lpstr>
      <vt:lpstr> 노르딕 모델(Nordic Model) -사회적 타협의 산물</vt:lpstr>
      <vt:lpstr>What is Swedish model</vt:lpstr>
      <vt:lpstr>스웨덴-인민의집</vt:lpstr>
      <vt:lpstr>스웨덴 모델의 건축가 비그포러스의 잠정적 유토피아 렌-마이드너 모델</vt:lpstr>
      <vt:lpstr>잠재적 유토피아-비그포러스</vt:lpstr>
      <vt:lpstr>Crisis in the population question 군나르 미르달(노벨경제학상) 알바 미르달(노벨 평화상)</vt:lpstr>
      <vt:lpstr>Alva Myrdal- 스웨덴 여성 가족정책의 기본전략 구축</vt:lpstr>
      <vt:lpstr>스웨덴 모델 창시자 루돌프 마이드너:완전고용과 평등</vt:lpstr>
      <vt:lpstr>PowerPoint 프레젠테이션</vt:lpstr>
      <vt:lpstr>PowerPoint 프레젠테이션</vt:lpstr>
      <vt:lpstr>Solidaristic wage policy</vt:lpstr>
      <vt:lpstr>Nordic Model-노르웨이 </vt:lpstr>
      <vt:lpstr>Nordic Model -핀란드</vt:lpstr>
      <vt:lpstr>OECD 국가 사회지출비교</vt:lpstr>
      <vt:lpstr>우리나라 노인인구비율</vt:lpstr>
      <vt:lpstr>OECD 국가 근로시간</vt:lpstr>
      <vt:lpstr>                           Steve Jobs   says,                2005년 스탠포드대학 졸업식연설    </vt:lpstr>
      <vt:lpstr>Boys and Girls, have your Dream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숭실대 강의 “위기의 한국-북유럽 사민주의  사회적 대타협을 배우자”</dc:title>
  <dc:creator>user</dc:creator>
  <cp:lastModifiedBy>김제동</cp:lastModifiedBy>
  <cp:revision>16</cp:revision>
  <cp:lastPrinted>2016-07-02T08:00:47Z</cp:lastPrinted>
  <dcterms:created xsi:type="dcterms:W3CDTF">2012-12-11T02:03:39Z</dcterms:created>
  <dcterms:modified xsi:type="dcterms:W3CDTF">2016-07-02T08:02:52Z</dcterms:modified>
</cp:coreProperties>
</file>